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1" r:id="rId16"/>
    <p:sldId id="272" r:id="rId17"/>
    <p:sldId id="270" r:id="rId18"/>
    <p:sldId id="273" r:id="rId19"/>
    <p:sldId id="274" r:id="rId20"/>
    <p:sldId id="275" r:id="rId21"/>
    <p:sldId id="276" r:id="rId22"/>
    <p:sldId id="277" r:id="rId23"/>
    <p:sldId id="278" r:id="rId24"/>
  </p:sldIdLst>
  <p:sldSz cx="12192000" cy="6858000"/>
  <p:notesSz cx="6858000" cy="12192000"/>
  <p:embeddedFontLst>
    <p:embeddedFont>
      <p:font typeface="Calibri" panose="020F0502020204030204" pitchFamily="34" charset="0"/>
      <p:regular r:id="rId26"/>
      <p:bold r:id="rId27"/>
      <p:italic r:id="rId28"/>
      <p:boldItalic r:id="rId29"/>
    </p:embeddedFont>
    <p:embeddedFont>
      <p:font typeface="Playfair Display" pitchFamily="2" charset="77"/>
      <p:regular r:id="rId30"/>
      <p:bold r:id="rId31"/>
      <p:italic r:id="rId32"/>
      <p:boldItalic r:id="rId33"/>
    </p:embeddedFont>
    <p:embeddedFont>
      <p:font typeface="Roboto" pitchFamily="2" charset="0"/>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8E8"/>
    <a:srgbClr val="AFC3DB"/>
    <a:srgbClr val="749AC3"/>
    <a:srgbClr val="4370A7"/>
    <a:srgbClr val="3382CC"/>
    <a:srgbClr val="348E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p:restoredTop sz="83649"/>
  </p:normalViewPr>
  <p:slideViewPr>
    <p:cSldViewPr snapToGrid="0" snapToObjects="1">
      <p:cViewPr varScale="1">
        <p:scale>
          <a:sx n="188" d="100"/>
          <a:sy n="188" d="100"/>
        </p:scale>
        <p:origin x="2120" y="1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4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presentation on NHS Appointments in General Practice</a:t>
            </a:r>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 mean that when investigating the different categories over time that the findings will be heavily affected by the count of the number of appointments for example here we can see the number of appointments per month for the time period between August 2021 and June 2022. </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42844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number of appointments for each service settings over the same time period. </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405689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for Context Type. All of the highest values of each category follow a similar trend to the number of appointments where it increases from August onwards towards the end of the year and decreases after the new year and begins to </a:t>
            </a:r>
            <a:r>
              <a:rPr lang="en-US" dirty="0" err="1"/>
              <a:t>platue</a:t>
            </a:r>
            <a:r>
              <a:rPr lang="en-US" dirty="0"/>
              <a:t> out for the remaining months. </a:t>
            </a:r>
          </a:p>
          <a:p>
            <a:endParaRPr lang="en-US" dirty="0"/>
          </a:p>
          <a:p>
            <a:r>
              <a:rPr lang="en-GB" sz="1200" kern="0" dirty="0">
                <a:solidFill>
                  <a:srgbClr val="000000"/>
                </a:solidFill>
                <a:effectLst/>
                <a:latin typeface="Arial" panose="020B0604020202020204" pitchFamily="34" charset="0"/>
                <a:ea typeface="Times New Roman" panose="02020603050405020304" pitchFamily="18" charset="0"/>
              </a:rPr>
              <a:t>To mitigate this bias in the data, in some of the following figures, the change in the proportion of values is shown instead.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226247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number of appointments for the full time period with the 5 busiest month shown in red. The large drop in the beginning of 2020 is due to the COVID pandemic. </a:t>
            </a:r>
            <a:r>
              <a:rPr lang="en-GB" sz="1800" kern="0" dirty="0">
                <a:solidFill>
                  <a:srgbClr val="000000"/>
                </a:solidFill>
                <a:effectLst/>
                <a:latin typeface="Arial" panose="020B0604020202020204" pitchFamily="34" charset="0"/>
                <a:ea typeface="Times New Roman" panose="02020603050405020304" pitchFamily="18" charset="0"/>
              </a:rPr>
              <a:t>From march onwards there is </a:t>
            </a:r>
            <a:r>
              <a:rPr lang="en-GB" sz="1800" kern="0" dirty="0" err="1">
                <a:solidFill>
                  <a:srgbClr val="000000"/>
                </a:solidFill>
                <a:effectLst/>
                <a:latin typeface="Arial" panose="020B0604020202020204" pitchFamily="34" charset="0"/>
                <a:ea typeface="Times New Roman" panose="02020603050405020304" pitchFamily="18" charset="0"/>
              </a:rPr>
              <a:t>ar</a:t>
            </a:r>
            <a:r>
              <a:rPr lang="en-GB" sz="1800" kern="0" dirty="0">
                <a:solidFill>
                  <a:srgbClr val="000000"/>
                </a:solidFill>
                <a:effectLst/>
                <a:latin typeface="Arial" panose="020B0604020202020204" pitchFamily="34" charset="0"/>
                <a:ea typeface="Times New Roman" panose="02020603050405020304" pitchFamily="18" charset="0"/>
              </a:rPr>
              <a:t> </a:t>
            </a:r>
            <a:r>
              <a:rPr lang="en-GB" sz="1800" kern="0" dirty="0" err="1">
                <a:solidFill>
                  <a:srgbClr val="000000"/>
                </a:solidFill>
                <a:effectLst/>
                <a:latin typeface="Arial" panose="020B0604020202020204" pitchFamily="34" charset="0"/>
                <a:ea typeface="Times New Roman" panose="02020603050405020304" pitchFamily="18" charset="0"/>
              </a:rPr>
              <a:t>apid</a:t>
            </a:r>
            <a:r>
              <a:rPr lang="en-GB" sz="1800" kern="0" dirty="0">
                <a:solidFill>
                  <a:srgbClr val="000000"/>
                </a:solidFill>
                <a:effectLst/>
                <a:latin typeface="Arial" panose="020B0604020202020204" pitchFamily="34" charset="0"/>
                <a:ea typeface="Times New Roman" panose="02020603050405020304" pitchFamily="18" charset="0"/>
              </a:rPr>
              <a:t> increase in the number of appointments and in line with the first lockdown that begin in late March 2020, where the increase in appointments is most likely covid related.</a:t>
            </a:r>
            <a:endParaRPr lang="en-US" dirty="0"/>
          </a:p>
          <a:p>
            <a:endParaRPr lang="en-US" dirty="0"/>
          </a:p>
          <a:p>
            <a:endParaRPr lang="en-US" dirty="0"/>
          </a:p>
          <a:p>
            <a:r>
              <a:rPr lang="en-US" dirty="0"/>
              <a:t>It also becomes much more evident here that there is a general increase in the number of appointments building up towards the end of the year due to winter bugs, </a:t>
            </a:r>
            <a:r>
              <a:rPr lang="en-GB" sz="1800" kern="0" dirty="0">
                <a:solidFill>
                  <a:srgbClr val="000000"/>
                </a:solidFill>
                <a:effectLst/>
                <a:latin typeface="Arial" panose="020B0604020202020204" pitchFamily="34" charset="0"/>
                <a:ea typeface="Times New Roman" panose="02020603050405020304" pitchFamily="18" charset="0"/>
              </a:rPr>
              <a:t>health conditions worsening with the cold, increased rates of flu, and more people attending to their health before the Christmas and New Years holiday. </a:t>
            </a:r>
          </a:p>
          <a:p>
            <a:endParaRPr lang="en-GB" sz="1800" kern="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2056901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number of appointments per season, we can also see that there is a weekly cycle in the appointment numbers, where it peaks on Mondays and gradually declines towards Friday with few appointments taking place on sat and even less on Sunday but not 0. Plotting the seasonal variations also shows when the national holidays are as these days there is also a very low number of appointments taking place. </a:t>
            </a:r>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378427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Arial" panose="020B0604020202020204" pitchFamily="34" charset="0"/>
                <a:ea typeface="Times New Roman" panose="02020603050405020304" pitchFamily="18" charset="0"/>
              </a:rPr>
              <a:t>we now dive deeper into changes relating to the number of appointments per month to get a better idea of capacity and utilisation of NHS appointments for different categories.</a:t>
            </a:r>
          </a:p>
          <a:p>
            <a:endParaRPr lang="en-GB" sz="1800" kern="0" dirty="0">
              <a:solidFill>
                <a:srgbClr val="000000"/>
              </a:solidFill>
              <a:effectLst/>
              <a:latin typeface="Arial" panose="020B0604020202020204" pitchFamily="34" charset="0"/>
            </a:endParaRPr>
          </a:p>
          <a:p>
            <a:r>
              <a:rPr lang="en-GB" sz="1800" kern="0" dirty="0">
                <a:solidFill>
                  <a:srgbClr val="000000"/>
                </a:solidFill>
                <a:effectLst/>
                <a:latin typeface="Arial" panose="020B0604020202020204" pitchFamily="34" charset="0"/>
              </a:rPr>
              <a:t>The average monthly utilisation (as a % of maximum) was calculated based on the stat provided that maximum number of appointments the NHS can handle a day is 1.2 million., This is when divided by 30 days month to determine daily utilisation capacity, we can see that in the final months of the year the capacity does reach quite a high level of around 80%. </a:t>
            </a:r>
          </a:p>
          <a:p>
            <a:endParaRPr lang="en-GB" sz="1800" kern="0" dirty="0">
              <a:solidFill>
                <a:srgbClr val="000000"/>
              </a:solidFill>
              <a:effectLst/>
              <a:latin typeface="Arial" panose="020B0604020202020204" pitchFamily="34" charset="0"/>
            </a:endParaRPr>
          </a:p>
          <a:p>
            <a:r>
              <a:rPr lang="en-GB" sz="1800" kern="0" dirty="0">
                <a:solidFill>
                  <a:srgbClr val="000000"/>
                </a:solidFill>
                <a:effectLst/>
                <a:latin typeface="Arial" panose="020B0604020202020204" pitchFamily="34" charset="0"/>
              </a:rPr>
              <a:t>However, this figure does not considerer the fact that on Saturdays and Sunday there are very few appointments that actually even take place. </a:t>
            </a:r>
            <a:br>
              <a:rPr lang="en-GB" sz="1800" kern="0" dirty="0">
                <a:solidFill>
                  <a:srgbClr val="000000"/>
                </a:solidFill>
                <a:effectLst/>
                <a:latin typeface="Arial" panose="020B0604020202020204" pitchFamily="34" charset="0"/>
              </a:rPr>
            </a:br>
            <a:endParaRPr lang="en-GB" sz="1800" kern="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3146833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Arial" panose="020B0604020202020204" pitchFamily="34" charset="0"/>
              </a:rPr>
              <a:t>If we were to determine the capacity with a lower number of days say 24 days, from 6 days a week. There are many recent months when the NHS has gone over capacity for the number of appointments. </a:t>
            </a:r>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56896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Arial" panose="020B0604020202020204" pitchFamily="34" charset="0"/>
                <a:ea typeface="Times New Roman" panose="02020603050405020304" pitchFamily="18" charset="0"/>
              </a:rPr>
              <a:t>Changes in attendance follow a similar trend to the total number of appointments, with attendance increasing following Covid. There is also a trend seen in a decrease in the proportion of appointments attended from July to October each year which could be explained by people not attending as a result of summer holiday plans and missed appointments after the clocks move forward in spring for daylight saving.  </a:t>
            </a:r>
          </a:p>
          <a:p>
            <a:endParaRPr lang="en-GB" sz="1800" kern="0" dirty="0">
              <a:solidFill>
                <a:srgbClr val="000000"/>
              </a:solidFill>
              <a:effectLst/>
              <a:latin typeface="Arial" panose="020B0604020202020204" pitchFamily="34" charset="0"/>
            </a:endParaRPr>
          </a:p>
          <a:p>
            <a:r>
              <a:rPr lang="en-GB" sz="1800" kern="0" dirty="0">
                <a:solidFill>
                  <a:srgbClr val="000000"/>
                </a:solidFill>
                <a:effectLst/>
                <a:latin typeface="Arial" panose="020B0604020202020204" pitchFamily="34" charset="0"/>
              </a:rPr>
              <a:t>It would therefor be recommended that more reminders are sent out to during these months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399151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Arial" panose="020B0604020202020204" pitchFamily="34" charset="0"/>
                <a:ea typeface="Times New Roman" panose="02020603050405020304" pitchFamily="18" charset="0"/>
              </a:rPr>
              <a:t>The stacked bar chart above shows the proportion of appointment modes over time. It indicates that before the pandemic face-to-face appointment generally accounted for 80% which then dropped to 50% until July. Although they have gradually increased since, it’s unlikely to return to pre-pandemic values due to the adoption of more telehealth and digital health options.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69685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Arial" panose="020B0604020202020204" pitchFamily="34" charset="0"/>
                <a:ea typeface="Times New Roman" panose="02020603050405020304" pitchFamily="18" charset="0"/>
              </a:rPr>
              <a:t>in terms of appointment mode, the figure indicates the highest share of attended appointments are telephone appointments by far with an attendance rate of 95%, followed by video/ online. It therefor would be advisable to utilise these appointment modes wherever possible, which I believe the NHS is already doing urging patients to come forward through NHS 111 hotline and NHS 111 online.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64941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estimated the </a:t>
            </a:r>
            <a:r>
              <a:rPr lang="en-GB" sz="1800" kern="0" dirty="0">
                <a:solidFill>
                  <a:srgbClr val="000000"/>
                </a:solidFill>
                <a:effectLst/>
                <a:latin typeface="Arial" panose="020B0604020202020204" pitchFamily="34" charset="0"/>
                <a:ea typeface="Times New Roman" panose="02020603050405020304" pitchFamily="18" charset="0"/>
              </a:rPr>
              <a:t>each missed appointment costs the NHS an average £30 per person, which may not seem like a lot but adds up to over £290 millions £ wasted in just half a year from people not attending their appointments and It is estimated that in the second half of 2022 5% of all appointments were missed. </a:t>
            </a:r>
          </a:p>
          <a:p>
            <a:endParaRPr lang="en-GB" sz="1800" kern="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Arial" panose="020B0604020202020204" pitchFamily="34" charset="0"/>
                <a:ea typeface="Times New Roman" panose="02020603050405020304" pitchFamily="18" charset="0"/>
              </a:rPr>
              <a:t>Interestingly, when looking at the share of Did not attend appointments, face-to-face had the highest share of missed appointments which seems to be increasing over time, This further highlights the need to utilise telehealth and digital health options where possible. </a:t>
            </a:r>
            <a:endParaRPr lang="en-GB"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373215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Arial" panose="020B0604020202020204" pitchFamily="34" charset="0"/>
                <a:ea typeface="Times New Roman" panose="02020603050405020304" pitchFamily="18" charset="0"/>
              </a:rPr>
              <a:t>Trends in time between booking an appointment show a slight increase in the number of same day appointments, and a recent decrease in  2 – 7 days and 8 to 14 days from October 2021 onwards showing some success in the NHS’s attempt to cut non-urgent care wait times. </a:t>
            </a:r>
          </a:p>
          <a:p>
            <a:endParaRPr lang="en-GB" sz="1800" kern="0" dirty="0">
              <a:solidFill>
                <a:srgbClr val="000000"/>
              </a:solidFill>
              <a:effectLst/>
              <a:latin typeface="Arial" panose="020B0604020202020204" pitchFamily="34"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44724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Arial" panose="020B0604020202020204" pitchFamily="34" charset="0"/>
                <a:ea typeface="Times New Roman" panose="02020603050405020304" pitchFamily="18" charset="0"/>
              </a:rPr>
              <a:t>After the initial drop of appointments at the start of Covid, an increase in proportion of same day appointments is seen by around 20% which returned to pre pandemic level relatively quickly from 2020-04 to 2020-10. In the more recent months, the longer wait times of 22 – 28 days and 28+ days have been increasing. </a:t>
            </a:r>
          </a:p>
          <a:p>
            <a:endParaRPr lang="en-GB" sz="1800" kern="0" dirty="0">
              <a:solidFill>
                <a:srgbClr val="000000"/>
              </a:solidFill>
              <a:effectLst/>
              <a:latin typeface="Arial" panose="020B0604020202020204" pitchFamily="34" charset="0"/>
              <a:ea typeface="Times New Roman" panose="02020603050405020304" pitchFamily="18" charset="0"/>
            </a:endParaRPr>
          </a:p>
          <a:p>
            <a:r>
              <a:rPr lang="en-GB" sz="1800" kern="0" dirty="0">
                <a:solidFill>
                  <a:srgbClr val="000000"/>
                </a:solidFill>
                <a:effectLst/>
                <a:latin typeface="Arial" panose="020B0604020202020204" pitchFamily="34" charset="0"/>
                <a:ea typeface="Times New Roman" panose="02020603050405020304" pitchFamily="18" charset="0"/>
              </a:rPr>
              <a:t>This is in line with what the NHS has been reporting that they have been able to improve the number same day appointments, but medium to long wait times have gotten worse as a result of </a:t>
            </a:r>
            <a:r>
              <a:rPr lang="en-GB" sz="1800" dirty="0">
                <a:solidFill>
                  <a:srgbClr val="3F525F"/>
                </a:solidFill>
                <a:effectLst/>
                <a:latin typeface="Arial" panose="020B0604020202020204" pitchFamily="34" charset="0"/>
                <a:ea typeface="Times New Roman" panose="02020603050405020304" pitchFamily="18" charset="0"/>
              </a:rPr>
              <a:t>chronic understaffing and a huge backlog from the Covid Pandemic. </a:t>
            </a:r>
          </a:p>
          <a:p>
            <a:endParaRPr lang="en-GB" sz="1800" spc="30" dirty="0">
              <a:solidFill>
                <a:srgbClr val="3F525F"/>
              </a:solidFill>
              <a:effectLst/>
              <a:latin typeface="Arial" panose="020B0604020202020204" pitchFamily="34"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3310350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spc="30" dirty="0">
                <a:solidFill>
                  <a:srgbClr val="3F525F"/>
                </a:solidFill>
                <a:effectLst/>
                <a:latin typeface="Arial" panose="020B0604020202020204" pitchFamily="34" charset="0"/>
                <a:ea typeface="Times New Roman" panose="02020603050405020304" pitchFamily="18" charset="0"/>
              </a:rPr>
              <a:t>It is already well know the the NHS is severely understaffed, with capacity rates already pushing above 80% on some months, and over 100% when accounting for the low appointment numbers on weekends, it is essential that more staff are required. Recent data suggests that the NHS is already at if not over capacity delivering 14million appointments  in general practice in June of this year. </a:t>
            </a:r>
          </a:p>
          <a:p>
            <a:endParaRPr lang="en-US" dirty="0"/>
          </a:p>
          <a:p>
            <a:r>
              <a:rPr lang="en-US" dirty="0"/>
              <a:t>More reminders sent out before and during the months with the lowest attendance</a:t>
            </a:r>
          </a:p>
          <a:p>
            <a:endParaRPr lang="en-US" dirty="0"/>
          </a:p>
          <a:p>
            <a:r>
              <a:rPr lang="en-US" dirty="0"/>
              <a:t>Also have Greater adoption of telehealth and other digital health options where possible, especially because its shown to have the highest attendance </a:t>
            </a:r>
          </a:p>
          <a:p>
            <a:endParaRPr lang="en-US" dirty="0"/>
          </a:p>
          <a:p>
            <a:r>
              <a:rPr lang="en-US" dirty="0"/>
              <a:t>In terms of recommendations for future analysis, there needs to be data gathered to properly and more accurately calculate capacity and resource utilization such as </a:t>
            </a:r>
            <a:r>
              <a:rPr lang="en-GB" kern="0" dirty="0">
                <a:solidFill>
                  <a:schemeClr val="tx1"/>
                </a:solidFill>
                <a:latin typeface="Arial" panose="020B0604020202020204" pitchFamily="34" charset="0"/>
                <a:ea typeface="PMingLiU" panose="02020500000000000000" pitchFamily="18" charset="-120"/>
              </a:rPr>
              <a:t>number of GPs and patients and the proportion of available appointments that are actually used. Measurements for demand are also needed such as the volume of people attempting to book appointments. </a:t>
            </a:r>
          </a:p>
          <a:p>
            <a:endParaRPr lang="en-GB" kern="0" dirty="0">
              <a:solidFill>
                <a:schemeClr val="tx1"/>
              </a:solidFill>
              <a:latin typeface="Arial" panose="020B0604020202020204" pitchFamily="34" charset="0"/>
              <a:ea typeface="PMingLiU" panose="02020500000000000000" pitchFamily="18" charset="-120"/>
            </a:endParaRPr>
          </a:p>
          <a:p>
            <a:r>
              <a:rPr lang="en-US" dirty="0"/>
              <a:t>Variation in database management between the different sub ICBs need to be reduced through synchronous guidelines that are already in place.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latin typeface="Arial" panose="020B0604020202020204" pitchFamily="34" charset="0"/>
                <a:ea typeface="PMingLiU" panose="02020500000000000000" pitchFamily="18" charset="-120"/>
                <a:cs typeface="Arial" panose="020B0604020202020204" pitchFamily="34" charset="0"/>
              </a:rPr>
              <a:t>Finally, To better understand reasons for missed appointments, new measurements categories like reason for missed appointment or whether a mail, text, telephone reminder was </a:t>
            </a:r>
            <a:r>
              <a:rPr lang="en-GB" dirty="0">
                <a:solidFill>
                  <a:schemeClr val="tx1"/>
                </a:solidFill>
                <a:latin typeface="Arial" panose="020B0604020202020204" pitchFamily="34" charset="0"/>
                <a:ea typeface="PMingLiU" panose="02020500000000000000" pitchFamily="18" charset="-120"/>
                <a:cs typeface="Arial" panose="020B0604020202020204" pitchFamily="34" charset="0"/>
              </a:rPr>
              <a:t>given</a:t>
            </a:r>
            <a:r>
              <a:rPr lang="en-GB" sz="1200" dirty="0">
                <a:solidFill>
                  <a:schemeClr val="tx1"/>
                </a:solidFill>
                <a:effectLst/>
                <a:latin typeface="Arial" panose="020B0604020202020204" pitchFamily="34" charset="0"/>
                <a:ea typeface="PMingLiU" panose="02020500000000000000" pitchFamily="18" charset="-120"/>
                <a:cs typeface="Arial" panose="020B0604020202020204" pitchFamily="34" charset="0"/>
              </a:rPr>
              <a:t> could be implemented into sub</a:t>
            </a:r>
            <a:r>
              <a:rPr lang="en-GB" dirty="0">
                <a:solidFill>
                  <a:schemeClr val="tx1"/>
                </a:solidFill>
                <a:latin typeface="Arial" panose="020B0604020202020204" pitchFamily="34" charset="0"/>
                <a:ea typeface="PMingLiU" panose="02020500000000000000" pitchFamily="18" charset="-120"/>
                <a:cs typeface="Arial" panose="020B0604020202020204" pitchFamily="34" charset="0"/>
              </a:rPr>
              <a:t> I</a:t>
            </a:r>
            <a:r>
              <a:rPr lang="en-GB" sz="1200" dirty="0">
                <a:solidFill>
                  <a:schemeClr val="tx1"/>
                </a:solidFill>
                <a:effectLst/>
                <a:latin typeface="Arial" panose="020B0604020202020204" pitchFamily="34" charset="0"/>
                <a:ea typeface="PMingLiU" panose="02020500000000000000" pitchFamily="18" charset="-120"/>
                <a:cs typeface="Arial" panose="020B0604020202020204" pitchFamily="34" charset="0"/>
              </a:rPr>
              <a:t>CB data management systems.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348845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considering both the financial and social toll from missed appointments, the analysis presented here aims to explore NHS appointment data within primary care and determine what can be done to reduce and eliminate missed appointments by investigating two main areas of capacity and resource </a:t>
            </a:r>
            <a:r>
              <a:rPr lang="en-US" dirty="0" err="1"/>
              <a:t>utilisation</a:t>
            </a:r>
            <a:r>
              <a:rPr lang="en-US" dirty="0"/>
              <a:t> in the NHS. </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8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Three datasets on appointment data and one of healthcare related tweets were used for this analysis, provided to us by the NHS. </a:t>
            </a:r>
            <a:endParaRPr lang="en-GB"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fontAlgn="base"/>
            <a:r>
              <a:rPr lang="en-GB" sz="18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fontAlgn="base"/>
            <a:r>
              <a:rPr lang="en-GB" sz="18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analysis was completed in Python due to its versatility to conduct multiple analytical functions such as data cleaning, data wrangling, and creating high quality visualisations. As a team, we also utilised </a:t>
            </a:r>
            <a:r>
              <a:rPr lang="en-GB" sz="1800" kern="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Github</a:t>
            </a:r>
            <a:r>
              <a:rPr lang="en-GB" sz="18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web-based platform that provides version control and collaborative features. This enabled us to better manage and track changes made to code and other project files making team collaboration more efficient. </a:t>
            </a:r>
          </a:p>
          <a:p>
            <a:pPr fontAlgn="base"/>
            <a:endParaRPr lang="en-GB" sz="1800"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 taken is highlighted here where the data was first imported and sensed checked for duplicates and outliers to begin the initial stages of data exploration. </a:t>
            </a:r>
          </a:p>
          <a:p>
            <a:endParaRPr lang="en-US" dirty="0"/>
          </a:p>
          <a:p>
            <a:r>
              <a:rPr lang="en-US" dirty="0"/>
              <a:t>The imported data was then </a:t>
            </a:r>
            <a:r>
              <a:rPr lang="en-US" dirty="0" err="1"/>
              <a:t>analysed</a:t>
            </a:r>
            <a:r>
              <a:rPr lang="en-US" dirty="0"/>
              <a:t> to try and find answers related to the business problem and gauge capacity and resource </a:t>
            </a:r>
            <a:r>
              <a:rPr lang="en-US" dirty="0" err="1"/>
              <a:t>utilisation</a:t>
            </a:r>
            <a:r>
              <a:rPr lang="en-US" dirty="0"/>
              <a:t>. Visualisations were then created to show trends in the data </a:t>
            </a:r>
          </a:p>
          <a:p>
            <a:endParaRPr lang="en-US" dirty="0"/>
          </a:p>
          <a:p>
            <a:r>
              <a:rPr lang="en-US" dirty="0"/>
              <a:t>and finally, any relevant findings and future recommendations are discussed. </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first get a better idea of the data, the different categories that were explored are highlighted here showing the corresponding number of values within each category. For example, there were a total of 5 service settings consisting of GP, Primary care network, other, unmapped and extended access provision. 3 context types, 18 total national categories and 3 appointment statuses. We also found that the data provided encompasses a total of 106 sub ICB locations.  </a:t>
            </a:r>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268134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are investigating changes over, almost all the data was grouped by month. Here are example data tables between August 2021 and June of 2022 showing the number of appointments per month in descending order and the number of records per month in chronological order. The Average number of appointments per month recorded was found to be around 27 million and the average number of records a month at about 75 thousand. </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20738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our exploration of the twitter data, we were originally hoping that by identifying the top trending hashtags or identifying tweets that contained words such as “wait” or “missed” or  “Appointment” we would be able to attain more context and some valuable insights into first person accounts related to appointments. However this was not the case as seen by the table on the left containing tweets with the word wait which provide no relevant insights to the problem. Instead a Sentiment Analyst was conducted which provides </a:t>
            </a:r>
            <a:r>
              <a:rPr lang="en-GB" sz="1800" kern="0" dirty="0">
                <a:effectLst/>
                <a:latin typeface="Arial" panose="020B0604020202020204" pitchFamily="34" charset="0"/>
                <a:ea typeface="Times New Roman" panose="02020603050405020304" pitchFamily="18" charset="0"/>
              </a:rPr>
              <a:t>a sentiment score between -1 (being negative) and 1 ( being positive) for each tweet </a:t>
            </a:r>
            <a:r>
              <a:rPr lang="en-US" dirty="0"/>
              <a:t>which gave us an overall sentiment score of 0.25 indicating only a slight positive sentiment from the general public. </a:t>
            </a:r>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54177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plotting the different categories over time, it became evident that the the data is heavily biased or weighted to the highest values within each category which is highlighted in the table showing the proportion of values in each category. T</a:t>
            </a:r>
            <a:r>
              <a:rPr lang="en-GB" sz="1800" kern="0" dirty="0">
                <a:solidFill>
                  <a:srgbClr val="000000"/>
                </a:solidFill>
                <a:effectLst/>
                <a:latin typeface="Arial" panose="020B0604020202020204" pitchFamily="34" charset="0"/>
                <a:ea typeface="Times New Roman" panose="02020603050405020304" pitchFamily="18" charset="0"/>
              </a:rPr>
              <a:t>his it however to be expected as the NHS primarily delivers care through General Practice appointments and direct patient care and that you would expect majority of appointments to be attended.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739915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24.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notesSlide" Target="../notesSlides/notesSlide10.xml"/><Relationship Id="rId9" Type="http://schemas.openxmlformats.org/officeDocument/2006/relationships/image" Target="../media/image31.png"/><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4.svg"/><Relationship Id="rId3" Type="http://schemas.openxmlformats.org/officeDocument/2006/relationships/slideLayout" Target="../slideLayouts/slideLayout1.xml"/><Relationship Id="rId7" Type="http://schemas.openxmlformats.org/officeDocument/2006/relationships/image" Target="../media/image34.png"/><Relationship Id="rId12" Type="http://schemas.openxmlformats.org/officeDocument/2006/relationships/image" Target="../media/image2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svg"/><Relationship Id="rId11" Type="http://schemas.openxmlformats.org/officeDocument/2006/relationships/image" Target="../media/image32.svg"/><Relationship Id="rId5" Type="http://schemas.openxmlformats.org/officeDocument/2006/relationships/image" Target="../media/image17.png"/><Relationship Id="rId10" Type="http://schemas.openxmlformats.org/officeDocument/2006/relationships/image" Target="../media/image31.png"/><Relationship Id="rId4" Type="http://schemas.openxmlformats.org/officeDocument/2006/relationships/notesSlide" Target="../notesSlides/notesSlide11.xml"/><Relationship Id="rId9" Type="http://schemas.openxmlformats.org/officeDocument/2006/relationships/image" Target="../media/image30.svg"/><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4.svg"/><Relationship Id="rId3" Type="http://schemas.openxmlformats.org/officeDocument/2006/relationships/slideLayout" Target="../slideLayouts/slideLayout1.xml"/><Relationship Id="rId7" Type="http://schemas.openxmlformats.org/officeDocument/2006/relationships/image" Target="../media/image35.png"/><Relationship Id="rId12" Type="http://schemas.openxmlformats.org/officeDocument/2006/relationships/image" Target="../media/image2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svg"/><Relationship Id="rId11" Type="http://schemas.openxmlformats.org/officeDocument/2006/relationships/image" Target="../media/image32.svg"/><Relationship Id="rId5" Type="http://schemas.openxmlformats.org/officeDocument/2006/relationships/image" Target="../media/image17.png"/><Relationship Id="rId10"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image" Target="../media/image30.svg"/><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24.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32.svg"/><Relationship Id="rId4" Type="http://schemas.openxmlformats.org/officeDocument/2006/relationships/notesSlide" Target="../notesSlides/notesSlide13.xml"/><Relationship Id="rId9" Type="http://schemas.openxmlformats.org/officeDocument/2006/relationships/image" Target="../media/image31.png"/><Relationship Id="rId14" Type="http://schemas.openxmlformats.org/officeDocument/2006/relationships/hyperlink" Target="https://www.patientclaimline.com/article/which-areas-in-the-uk-have-the-most-missed-gp-appointments-and-how-much-does-it-cost-the-nh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24.sv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notesSlide" Target="../notesSlides/notesSlide14.xml"/><Relationship Id="rId9" Type="http://schemas.openxmlformats.org/officeDocument/2006/relationships/image" Target="../media/image31.png"/><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24.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notesSlide" Target="../notesSlides/notesSlide15.xml"/><Relationship Id="rId9" Type="http://schemas.openxmlformats.org/officeDocument/2006/relationships/image" Target="../media/image31.png"/><Relationship Id="rId1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9.png"/><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24.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notesSlide" Target="../notesSlides/notesSlide16.xml"/><Relationship Id="rId9" Type="http://schemas.openxmlformats.org/officeDocument/2006/relationships/image" Target="../media/image31.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hyperlink" Target="https://www.patientclaimline.com/article/which-areas-in-the-uk-have-the-most-missed-gp-appointments-and-how-much-does-it-cost-the-nhs/" TargetMode="External"/><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svg"/><Relationship Id="rId11" Type="http://schemas.openxmlformats.org/officeDocument/2006/relationships/image" Target="../media/image31.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notesSlide" Target="../notesSlides/notesSlide17.xml"/><Relationship Id="rId9" Type="http://schemas.openxmlformats.org/officeDocument/2006/relationships/image" Target="../media/image40.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hyperlink" Target="https://www.patientclaimline.com/article/which-areas-in-the-uk-have-the-most-missed-gp-appointments-and-how-much-does-it-cost-the-nhs/" TargetMode="External"/><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8.svg"/><Relationship Id="rId11" Type="http://schemas.openxmlformats.org/officeDocument/2006/relationships/image" Target="../media/image31.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notesSlide" Target="../notesSlides/notesSlide18.xml"/><Relationship Id="rId9" Type="http://schemas.openxmlformats.org/officeDocument/2006/relationships/image" Target="../media/image40.pn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hyperlink" Target="https://www.patientclaimline.com/article/which-areas-in-the-uk-have-the-most-missed-gp-appointments-and-how-much-does-it-cost-the-nhs/" TargetMode="External"/><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8.svg"/><Relationship Id="rId11" Type="http://schemas.openxmlformats.org/officeDocument/2006/relationships/image" Target="../media/image31.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notesSlide" Target="../notesSlides/notesSlide19.xml"/><Relationship Id="rId9" Type="http://schemas.openxmlformats.org/officeDocument/2006/relationships/image" Target="../media/image40.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hyperlink" Target="https://www.patientclaimline.com/article/which-areas-in-the-uk-have-the-most-missed-gp-appointments-and-how-much-does-it-cost-the-nhs/" TargetMode="External"/><Relationship Id="rId4" Type="http://schemas.openxmlformats.org/officeDocument/2006/relationships/notesSlide" Target="../notesSlides/notesSlide2.xml"/><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hyperlink" Target="https://www.patientclaimline.com/article/which-areas-in-the-uk-have-the-most-missed-gp-appointments-and-how-much-does-it-cost-the-nhs/" TargetMode="External"/><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8.svg"/><Relationship Id="rId11" Type="http://schemas.openxmlformats.org/officeDocument/2006/relationships/image" Target="../media/image31.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notesSlide" Target="../notesSlides/notesSlide20.xml"/><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hyperlink" Target="https://www.patientclaimline.com/article/which-areas-in-the-uk-have-the-most-missed-gp-appointments-and-how-much-does-it-cost-the-nhs/" TargetMode="External"/><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8.svg"/><Relationship Id="rId11" Type="http://schemas.openxmlformats.org/officeDocument/2006/relationships/image" Target="../media/image31.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notesSlide" Target="../notesSlides/notesSlide21.xml"/><Relationship Id="rId9" Type="http://schemas.openxmlformats.org/officeDocument/2006/relationships/image" Target="../media/image40.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hyperlink" Target="https://www.patientclaimline.com/article/which-areas-in-the-uk-have-the-most-missed-gp-appointments-and-how-much-does-it-cost-the-nhs/" TargetMode="External"/><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8.svg"/><Relationship Id="rId11" Type="http://schemas.openxmlformats.org/officeDocument/2006/relationships/image" Target="../media/image31.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notesSlide" Target="../notesSlides/notesSlide22.xml"/><Relationship Id="rId9" Type="http://schemas.openxmlformats.org/officeDocument/2006/relationships/image" Target="../media/image40.png"/><Relationship Id="rId1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patientclaimline.com/article/which-areas-in-the-uk-have-the-most-missed-gp-appointments-and-how-much-does-it-cost-the-nhs/" TargetMode="External"/><Relationship Id="rId5" Type="http://schemas.openxmlformats.org/officeDocument/2006/relationships/image" Target="../media/image48.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svg"/><Relationship Id="rId12"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3.xml"/><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svg"/><Relationship Id="rId11" Type="http://schemas.openxmlformats.org/officeDocument/2006/relationships/image" Target="../media/image4.pn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svg"/><Relationship Id="rId11" Type="http://schemas.openxmlformats.org/officeDocument/2006/relationships/image" Target="../media/image4.pn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notesSlide" Target="../notesSlides/notesSlide6.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1.xml"/><Relationship Id="rId7" Type="http://schemas.openxmlformats.org/officeDocument/2006/relationships/image" Target="../media/image25.png"/><Relationship Id="rId12"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notesSlide" Target="../notesSlides/notesSlide7.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1.xml"/><Relationship Id="rId7" Type="http://schemas.openxmlformats.org/officeDocument/2006/relationships/image" Target="../media/image25.png"/><Relationship Id="rId12"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svg"/><Relationship Id="rId11" Type="http://schemas.openxmlformats.org/officeDocument/2006/relationships/image" Target="../media/image28.pn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notesSlide" Target="../notesSlides/notesSlide8.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24.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notesSlide" Target="../notesSlides/notesSlide9.xml"/><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3794" cy="6856286"/>
          </a:xfrm>
          <a:prstGeom prst="rect">
            <a:avLst/>
          </a:prstGeom>
        </p:spPr>
      </p:pic>
      <p:sp>
        <p:nvSpPr>
          <p:cNvPr id="3" name="Object 2"/>
          <p:cNvSpPr/>
          <p:nvPr/>
        </p:nvSpPr>
        <p:spPr>
          <a:xfrm>
            <a:off x="1144619" y="4026505"/>
            <a:ext cx="10013986" cy="910154"/>
          </a:xfrm>
          <a:prstGeom prst="rect">
            <a:avLst/>
          </a:prstGeom>
          <a:noFill/>
        </p:spPr>
        <p:txBody>
          <a:bodyPr wrap="square" lIns="0" tIns="0" rIns="0" bIns="0" rtlCol="0" anchor="t"/>
          <a:lstStyle/>
          <a:p>
            <a:pPr algn="ctr">
              <a:lnSpc>
                <a:spcPts val="7169"/>
              </a:lnSpc>
              <a:buNone/>
            </a:pPr>
            <a:r>
              <a:rPr lang="en-US" sz="6750" dirty="0">
                <a:solidFill>
                  <a:srgbClr val="181818">
                    <a:alpha val="80000"/>
                  </a:srgbClr>
                </a:solidFill>
                <a:latin typeface="Playfair Display" pitchFamily="34" charset="0"/>
                <a:ea typeface="Playfair Display" pitchFamily="34" charset="-122"/>
                <a:cs typeface="Playfair Display" pitchFamily="34" charset="-120"/>
              </a:rPr>
              <a:t>NHS GP Appointments: </a:t>
            </a:r>
            <a:endParaRPr lang="en-US" dirty="0"/>
          </a:p>
        </p:txBody>
      </p:sp>
      <p:sp>
        <p:nvSpPr>
          <p:cNvPr id="4" name="Object 3"/>
          <p:cNvSpPr/>
          <p:nvPr/>
        </p:nvSpPr>
        <p:spPr>
          <a:xfrm>
            <a:off x="1144619" y="5072952"/>
            <a:ext cx="10013986" cy="649398"/>
          </a:xfrm>
          <a:prstGeom prst="rect">
            <a:avLst/>
          </a:prstGeom>
          <a:noFill/>
        </p:spPr>
        <p:txBody>
          <a:bodyPr wrap="square" lIns="0" tIns="0" rIns="0" bIns="0" rtlCol="0" anchor="t"/>
          <a:lstStyle/>
          <a:p>
            <a:pPr algn="ctr">
              <a:lnSpc>
                <a:spcPts val="5115"/>
              </a:lnSpc>
              <a:spcBef>
                <a:spcPts val="1053"/>
              </a:spcBef>
              <a:buNone/>
            </a:pPr>
            <a:r>
              <a:rPr lang="en-US" sz="3270" kern="0" spc="98" dirty="0">
                <a:solidFill>
                  <a:srgbClr val="181818">
                    <a:alpha val="80000"/>
                  </a:srgbClr>
                </a:solidFill>
                <a:latin typeface="Roboto" pitchFamily="34" charset="0"/>
                <a:ea typeface="Roboto" pitchFamily="34" charset="-122"/>
                <a:cs typeface="Roboto" pitchFamily="34" charset="-120"/>
              </a:rPr>
              <a:t>Attendance and Capacity in the NHS </a:t>
            </a:r>
            <a:endParaRPr lang="en-US" dirty="0"/>
          </a:p>
        </p:txBody>
      </p:sp>
      <p:sp>
        <p:nvSpPr>
          <p:cNvPr id="5" name="Object 4"/>
          <p:cNvSpPr/>
          <p:nvPr/>
        </p:nvSpPr>
        <p:spPr>
          <a:xfrm>
            <a:off x="1144619" y="6488235"/>
            <a:ext cx="10013986" cy="207043"/>
          </a:xfrm>
          <a:prstGeom prst="rect">
            <a:avLst/>
          </a:prstGeom>
          <a:noFill/>
        </p:spPr>
        <p:txBody>
          <a:bodyPr wrap="square" lIns="0" tIns="0" rIns="0" bIns="0" rtlCol="0" anchor="t"/>
          <a:lstStyle/>
          <a:p>
            <a:pPr algn="ctr">
              <a:lnSpc>
                <a:spcPts val="1631"/>
              </a:lnSpc>
              <a:spcBef>
                <a:spcPts val="1143"/>
              </a:spcBef>
              <a:buNone/>
            </a:pPr>
            <a:r>
              <a:rPr lang="en-US" sz="1208" b="1" kern="0" spc="121" dirty="0">
                <a:solidFill>
                  <a:srgbClr val="181818">
                    <a:alpha val="80000"/>
                  </a:srgbClr>
                </a:solidFill>
                <a:latin typeface="Roboto" pitchFamily="34" charset="0"/>
                <a:ea typeface="Roboto" pitchFamily="34" charset="-122"/>
                <a:cs typeface="Roboto" pitchFamily="34" charset="-120"/>
              </a:rPr>
              <a:t>PRESENTED BY: RYAN LIN</a:t>
            </a:r>
            <a:endParaRPr lang="en-US" dirty="0"/>
          </a:p>
        </p:txBody>
      </p:sp>
      <p:pic>
        <p:nvPicPr>
          <p:cNvPr id="6" name="Object 5" descr="preencoded.png"/>
          <p:cNvPicPr>
            <a:picLocks noChangeAspect="1"/>
          </p:cNvPicPr>
          <p:nvPr/>
        </p:nvPicPr>
        <p:blipFill>
          <a:blip r:embed="rId7"/>
          <a:srcRect t="4574" b="4574"/>
          <a:stretch/>
        </p:blipFill>
        <p:spPr>
          <a:xfrm>
            <a:off x="114271" y="0"/>
            <a:ext cx="12074681" cy="3428143"/>
          </a:xfrm>
          <a:prstGeom prst="rect">
            <a:avLst/>
          </a:prstGeom>
        </p:spPr>
      </p:pic>
      <p:pic>
        <p:nvPicPr>
          <p:cNvPr id="40" name="Audio 39">
            <a:extLst>
              <a:ext uri="{FF2B5EF4-FFF2-40B4-BE49-F238E27FC236}">
                <a16:creationId xmlns:a16="http://schemas.microsoft.com/office/drawing/2014/main" id="{BDEE192D-E0A8-66B7-67CC-5A88D822D33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46"/>
    </mc:Choice>
    <mc:Fallback>
      <p:transition spd="slow" advTm="6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5" name="Object 4"/>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7" name="Object 6"/>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8" name="Object 7"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9" name="Object 8"/>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pic>
        <p:nvPicPr>
          <p:cNvPr id="12" name="Picture 11">
            <a:extLst>
              <a:ext uri="{FF2B5EF4-FFF2-40B4-BE49-F238E27FC236}">
                <a16:creationId xmlns:a16="http://schemas.microsoft.com/office/drawing/2014/main" id="{F0B84A22-4D68-576D-67F5-2DAEB9142B94}"/>
              </a:ext>
            </a:extLst>
          </p:cNvPr>
          <p:cNvPicPr>
            <a:picLocks noChangeAspect="1"/>
          </p:cNvPicPr>
          <p:nvPr/>
        </p:nvPicPr>
        <p:blipFill>
          <a:blip r:embed="rId13"/>
          <a:stretch>
            <a:fillRect/>
          </a:stretch>
        </p:blipFill>
        <p:spPr>
          <a:xfrm>
            <a:off x="967080" y="808659"/>
            <a:ext cx="10487678" cy="5836426"/>
          </a:xfrm>
          <a:prstGeom prst="rect">
            <a:avLst/>
          </a:prstGeom>
        </p:spPr>
      </p:pic>
      <p:pic>
        <p:nvPicPr>
          <p:cNvPr id="23" name="Audio 22">
            <a:extLst>
              <a:ext uri="{FF2B5EF4-FFF2-40B4-BE49-F238E27FC236}">
                <a16:creationId xmlns:a16="http://schemas.microsoft.com/office/drawing/2014/main" id="{78198D51-2692-02AE-B0F1-2F4B9EA2C9A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4088477"/>
      </p:ext>
    </p:extLst>
  </p:cSld>
  <p:clrMapOvr>
    <a:masterClrMapping/>
  </p:clrMapOvr>
  <mc:AlternateContent xmlns:mc="http://schemas.openxmlformats.org/markup-compatibility/2006">
    <mc:Choice xmlns:p14="http://schemas.microsoft.com/office/powerpoint/2010/main" Requires="p14">
      <p:transition spd="slow" p14:dur="2000" advTm="17216"/>
    </mc:Choice>
    <mc:Fallback>
      <p:transition spd="slow" advTm="1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3" name="Picture 2">
            <a:extLst>
              <a:ext uri="{FF2B5EF4-FFF2-40B4-BE49-F238E27FC236}">
                <a16:creationId xmlns:a16="http://schemas.microsoft.com/office/drawing/2014/main" id="{8F409EDC-AD89-A97B-2777-38B05D9D8B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5205" y="886532"/>
            <a:ext cx="9601589" cy="5840098"/>
          </a:xfrm>
          <a:prstGeom prst="rect">
            <a:avLst/>
          </a:prstGeom>
        </p:spPr>
      </p:pic>
      <p:pic>
        <p:nvPicPr>
          <p:cNvPr id="16" name="Object 3" descr="preencoded.png">
            <a:extLst>
              <a:ext uri="{FF2B5EF4-FFF2-40B4-BE49-F238E27FC236}">
                <a16:creationId xmlns:a16="http://schemas.microsoft.com/office/drawing/2014/main" id="{3E6471C3-AFB2-4A4F-E0A7-DCBFBE8B6A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412" y="212915"/>
            <a:ext cx="3875706" cy="510416"/>
          </a:xfrm>
          <a:prstGeom prst="rect">
            <a:avLst/>
          </a:prstGeom>
        </p:spPr>
      </p:pic>
      <p:sp>
        <p:nvSpPr>
          <p:cNvPr id="17" name="Object 4">
            <a:extLst>
              <a:ext uri="{FF2B5EF4-FFF2-40B4-BE49-F238E27FC236}">
                <a16:creationId xmlns:a16="http://schemas.microsoft.com/office/drawing/2014/main" id="{6D02FA7D-7659-37FE-6C46-E3E534B3BA1D}"/>
              </a:ext>
            </a:extLst>
          </p:cNvPr>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8" name="Object 5" descr="preencoded.png">
            <a:extLst>
              <a:ext uri="{FF2B5EF4-FFF2-40B4-BE49-F238E27FC236}">
                <a16:creationId xmlns:a16="http://schemas.microsoft.com/office/drawing/2014/main" id="{DEA3E267-9CDA-EC29-76A7-BA0DA1DB10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7466" y="212915"/>
            <a:ext cx="3875706" cy="510416"/>
          </a:xfrm>
          <a:prstGeom prst="rect">
            <a:avLst/>
          </a:prstGeom>
        </p:spPr>
      </p:pic>
      <p:sp>
        <p:nvSpPr>
          <p:cNvPr id="19" name="Object 6">
            <a:extLst>
              <a:ext uri="{FF2B5EF4-FFF2-40B4-BE49-F238E27FC236}">
                <a16:creationId xmlns:a16="http://schemas.microsoft.com/office/drawing/2014/main" id="{DB116D38-A353-DDDB-8912-D0024E7F317F}"/>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20" name="Object 7" descr="preencoded.png">
            <a:extLst>
              <a:ext uri="{FF2B5EF4-FFF2-40B4-BE49-F238E27FC236}">
                <a16:creationId xmlns:a16="http://schemas.microsoft.com/office/drawing/2014/main" id="{384B94EF-FEF8-BF75-4BED-6AEC50A36B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89521" y="212915"/>
            <a:ext cx="3875706" cy="510416"/>
          </a:xfrm>
          <a:prstGeom prst="rect">
            <a:avLst/>
          </a:prstGeom>
        </p:spPr>
      </p:pic>
      <p:sp>
        <p:nvSpPr>
          <p:cNvPr id="21" name="Object 8">
            <a:extLst>
              <a:ext uri="{FF2B5EF4-FFF2-40B4-BE49-F238E27FC236}">
                <a16:creationId xmlns:a16="http://schemas.microsoft.com/office/drawing/2014/main" id="{E162D6D7-2948-EE51-7A9F-9D8859C3F84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pic>
        <p:nvPicPr>
          <p:cNvPr id="24" name="Audio 23">
            <a:extLst>
              <a:ext uri="{FF2B5EF4-FFF2-40B4-BE49-F238E27FC236}">
                <a16:creationId xmlns:a16="http://schemas.microsoft.com/office/drawing/2014/main" id="{B3E15BD6-F5A6-5985-5FCE-70FF5E127AC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3573314"/>
      </p:ext>
    </p:extLst>
  </p:cSld>
  <p:clrMapOvr>
    <a:masterClrMapping/>
  </p:clrMapOvr>
  <mc:AlternateContent xmlns:mc="http://schemas.openxmlformats.org/markup-compatibility/2006">
    <mc:Choice xmlns:p14="http://schemas.microsoft.com/office/powerpoint/2010/main" Requires="p14">
      <p:transition spd="slow" p14:dur="2000" advTm="5728"/>
    </mc:Choice>
    <mc:Fallback>
      <p:transition spd="slow" advTm="5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0" name="Picture 9">
            <a:extLst>
              <a:ext uri="{FF2B5EF4-FFF2-40B4-BE49-F238E27FC236}">
                <a16:creationId xmlns:a16="http://schemas.microsoft.com/office/drawing/2014/main" id="{E5D77A3B-FBAD-6757-FC3F-62DAEBC1D3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7102" y="790996"/>
            <a:ext cx="9676433" cy="5885621"/>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pic>
        <p:nvPicPr>
          <p:cNvPr id="19" name="Audio 18">
            <a:extLst>
              <a:ext uri="{FF2B5EF4-FFF2-40B4-BE49-F238E27FC236}">
                <a16:creationId xmlns:a16="http://schemas.microsoft.com/office/drawing/2014/main" id="{FE94A4F4-8A8C-9E9D-CDA7-4436A642927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499235"/>
      </p:ext>
    </p:extLst>
  </p:cSld>
  <p:clrMapOvr>
    <a:masterClrMapping/>
  </p:clrMapOvr>
  <mc:AlternateContent xmlns:mc="http://schemas.openxmlformats.org/markup-compatibility/2006">
    <mc:Choice xmlns:p14="http://schemas.microsoft.com/office/powerpoint/2010/main" Requires="p14">
      <p:transition spd="slow" p14:dur="2000" advTm="27392"/>
    </mc:Choice>
    <mc:Fallback>
      <p:transition spd="slow" advTm="27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3A4475E7-2AD3-D991-97C7-EB5329DA0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C19D736C-CA9F-05F5-4264-E7B656543E26}"/>
              </a:ext>
            </a:extLst>
          </p:cNvPr>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865C8051-F63F-829B-770E-F5B88CF8B9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F2B80954-6B58-D99C-7AE2-77A73FD7AACE}"/>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15" name="Object 7" descr="preencoded.png">
            <a:extLst>
              <a:ext uri="{FF2B5EF4-FFF2-40B4-BE49-F238E27FC236}">
                <a16:creationId xmlns:a16="http://schemas.microsoft.com/office/drawing/2014/main" id="{B5E52672-A73C-4829-9203-F16B0A3BD6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3272B04F-B9E9-52F5-69F8-89BB73A1709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grpSp>
        <p:nvGrpSpPr>
          <p:cNvPr id="20" name="Group 19">
            <a:extLst>
              <a:ext uri="{FF2B5EF4-FFF2-40B4-BE49-F238E27FC236}">
                <a16:creationId xmlns:a16="http://schemas.microsoft.com/office/drawing/2014/main" id="{F6DAE64A-0F27-830E-57FE-A569CCF85E06}"/>
              </a:ext>
            </a:extLst>
          </p:cNvPr>
          <p:cNvGrpSpPr/>
          <p:nvPr/>
        </p:nvGrpSpPr>
        <p:grpSpPr>
          <a:xfrm>
            <a:off x="1979034" y="845758"/>
            <a:ext cx="8132570" cy="5636126"/>
            <a:chOff x="1876944" y="886532"/>
            <a:chExt cx="8132570" cy="5636126"/>
          </a:xfrm>
        </p:grpSpPr>
        <p:pic>
          <p:nvPicPr>
            <p:cNvPr id="3" name="Picture 2">
              <a:extLst>
                <a:ext uri="{FF2B5EF4-FFF2-40B4-BE49-F238E27FC236}">
                  <a16:creationId xmlns:a16="http://schemas.microsoft.com/office/drawing/2014/main" id="{DA8B8502-FBA8-2843-3555-7E9A8317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76944" y="886532"/>
              <a:ext cx="8132570" cy="5636126"/>
            </a:xfrm>
            <a:prstGeom prst="rect">
              <a:avLst/>
            </a:prstGeom>
          </p:spPr>
        </p:pic>
        <p:sp>
          <p:nvSpPr>
            <p:cNvPr id="17" name="Rectangle 16">
              <a:extLst>
                <a:ext uri="{FF2B5EF4-FFF2-40B4-BE49-F238E27FC236}">
                  <a16:creationId xmlns:a16="http://schemas.microsoft.com/office/drawing/2014/main" id="{37C1F303-D35D-C460-6B2D-15E959F4DF98}"/>
                </a:ext>
              </a:extLst>
            </p:cNvPr>
            <p:cNvSpPr/>
            <p:nvPr/>
          </p:nvSpPr>
          <p:spPr>
            <a:xfrm>
              <a:off x="3982084" y="2268940"/>
              <a:ext cx="808280" cy="215293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A34D245-BC04-A78F-9522-2201E81385C9}"/>
                </a:ext>
              </a:extLst>
            </p:cNvPr>
            <p:cNvSpPr/>
            <p:nvPr/>
          </p:nvSpPr>
          <p:spPr>
            <a:xfrm>
              <a:off x="6956220" y="1493293"/>
              <a:ext cx="808280" cy="193570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F8C2E00-878F-7FD5-261A-34A498FF7824}"/>
              </a:ext>
            </a:extLst>
          </p:cNvPr>
          <p:cNvSpPr txBox="1"/>
          <p:nvPr/>
        </p:nvSpPr>
        <p:spPr>
          <a:xfrm>
            <a:off x="38090" y="6522025"/>
            <a:ext cx="11442554" cy="615553"/>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Sussex </a:t>
            </a:r>
            <a:r>
              <a:rPr lang="en-US" sz="1600" kern="0" dirty="0" err="1">
                <a:solidFill>
                  <a:schemeClr val="tx2"/>
                </a:solidFill>
                <a:effectLst/>
                <a:latin typeface="+mj-lt"/>
                <a:ea typeface="Times New Roman" panose="02020603050405020304" pitchFamily="18" charset="0"/>
              </a:rPr>
              <a:t>Health&amp;Care</a:t>
            </a:r>
            <a:r>
              <a:rPr lang="en-GB" sz="1600" dirty="0">
                <a:solidFill>
                  <a:schemeClr val="tx2"/>
                </a:solidFill>
                <a:effectLst/>
                <a:latin typeface="+mj-lt"/>
              </a:rPr>
              <a:t> </a:t>
            </a:r>
            <a:r>
              <a:rPr lang="en-US" sz="1600" b="1" dirty="0">
                <a:solidFill>
                  <a:schemeClr val="tx2"/>
                </a:solidFill>
                <a:latin typeface="+mj-lt"/>
                <a:ea typeface="Roboto" pitchFamily="2" charset="0"/>
                <a:hlinkClick r:id="rId14">
                  <a:extLst>
                    <a:ext uri="{A12FA001-AC4F-418D-AE19-62706E023703}">
                      <ahyp:hlinkClr xmlns:ahyp="http://schemas.microsoft.com/office/drawing/2018/hyperlinkcolor" val="tx"/>
                    </a:ext>
                  </a:extLst>
                </a:hlinkClick>
              </a:rPr>
              <a:t> -</a:t>
            </a:r>
            <a:r>
              <a:rPr lang="en-US" sz="1600" b="1" dirty="0">
                <a:solidFill>
                  <a:schemeClr val="tx2"/>
                </a:solidFill>
                <a:latin typeface="+mj-lt"/>
                <a:ea typeface="Roboto" pitchFamily="2" charset="0"/>
              </a:rPr>
              <a:t> </a:t>
            </a:r>
            <a:r>
              <a:rPr lang="en-US" sz="1600" i="1" kern="0" dirty="0">
                <a:solidFill>
                  <a:schemeClr val="tx2"/>
                </a:solidFill>
                <a:effectLst/>
                <a:latin typeface="+mj-lt"/>
                <a:ea typeface="Times New Roman" panose="02020603050405020304" pitchFamily="18" charset="0"/>
              </a:rPr>
              <a:t>Improving access to primary care this winter</a:t>
            </a:r>
            <a:r>
              <a:rPr lang="en-US" sz="1600" kern="0" dirty="0">
                <a:solidFill>
                  <a:schemeClr val="tx2"/>
                </a:solidFill>
                <a:effectLst/>
                <a:latin typeface="+mj-lt"/>
                <a:ea typeface="Times New Roman" panose="02020603050405020304" pitchFamily="18" charset="0"/>
              </a:rPr>
              <a:t>. (Nov, 2022)</a:t>
            </a:r>
            <a:endParaRPr lang="en-GB" sz="1600" b="0" i="0" dirty="0">
              <a:solidFill>
                <a:schemeClr val="tx2"/>
              </a:solidFill>
              <a:effectLst/>
              <a:latin typeface="+mj-lt"/>
            </a:endParaRPr>
          </a:p>
          <a:p>
            <a:endParaRPr lang="en-US" dirty="0">
              <a:solidFill>
                <a:schemeClr val="tx2"/>
              </a:solidFill>
              <a:latin typeface="Roboto" pitchFamily="2" charset="0"/>
              <a:ea typeface="Roboto" pitchFamily="2" charset="0"/>
            </a:endParaRPr>
          </a:p>
        </p:txBody>
      </p:sp>
      <p:pic>
        <p:nvPicPr>
          <p:cNvPr id="23" name="Audio 22">
            <a:extLst>
              <a:ext uri="{FF2B5EF4-FFF2-40B4-BE49-F238E27FC236}">
                <a16:creationId xmlns:a16="http://schemas.microsoft.com/office/drawing/2014/main" id="{6AE58B7B-D94F-D475-12F7-BFA693712A15}"/>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0881080"/>
      </p:ext>
    </p:extLst>
  </p:cSld>
  <p:clrMapOvr>
    <a:masterClrMapping/>
  </p:clrMapOvr>
  <mc:AlternateContent xmlns:mc="http://schemas.openxmlformats.org/markup-compatibility/2006">
    <mc:Choice xmlns:p14="http://schemas.microsoft.com/office/powerpoint/2010/main" Requires="p14">
      <p:transition spd="slow" p14:dur="2000" advTm="43925"/>
    </mc:Choice>
    <mc:Fallback>
      <p:transition spd="slow" advTm="4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pic>
        <p:nvPicPr>
          <p:cNvPr id="4" name="Picture 3">
            <a:extLst>
              <a:ext uri="{FF2B5EF4-FFF2-40B4-BE49-F238E27FC236}">
                <a16:creationId xmlns:a16="http://schemas.microsoft.com/office/drawing/2014/main" id="{E2B99FB5-4FDA-FEC2-1B6F-F4BB2CE57102}"/>
              </a:ext>
            </a:extLst>
          </p:cNvPr>
          <p:cNvPicPr>
            <a:picLocks noChangeAspect="1"/>
          </p:cNvPicPr>
          <p:nvPr/>
        </p:nvPicPr>
        <p:blipFill>
          <a:blip r:embed="rId13"/>
          <a:stretch>
            <a:fillRect/>
          </a:stretch>
        </p:blipFill>
        <p:spPr>
          <a:xfrm>
            <a:off x="755439" y="1050878"/>
            <a:ext cx="10909788" cy="5198191"/>
          </a:xfrm>
          <a:prstGeom prst="rect">
            <a:avLst/>
          </a:prstGeom>
        </p:spPr>
      </p:pic>
      <p:pic>
        <p:nvPicPr>
          <p:cNvPr id="18" name="Audio 17">
            <a:extLst>
              <a:ext uri="{FF2B5EF4-FFF2-40B4-BE49-F238E27FC236}">
                <a16:creationId xmlns:a16="http://schemas.microsoft.com/office/drawing/2014/main" id="{72F3FB30-AC0B-E4C2-EC94-5017865AE62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4028055"/>
      </p:ext>
    </p:extLst>
  </p:cSld>
  <p:clrMapOvr>
    <a:masterClrMapping/>
  </p:clrMapOvr>
  <mc:AlternateContent xmlns:mc="http://schemas.openxmlformats.org/markup-compatibility/2006">
    <mc:Choice xmlns:p14="http://schemas.microsoft.com/office/powerpoint/2010/main" Requires="p14">
      <p:transition spd="slow" p14:dur="2000" advTm="25888"/>
    </mc:Choice>
    <mc:Fallback>
      <p:transition spd="slow" advTm="25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pic>
        <p:nvPicPr>
          <p:cNvPr id="7" name="Picture 6">
            <a:extLst>
              <a:ext uri="{FF2B5EF4-FFF2-40B4-BE49-F238E27FC236}">
                <a16:creationId xmlns:a16="http://schemas.microsoft.com/office/drawing/2014/main" id="{90F228EE-B860-97CD-9630-89337EEE4846}"/>
              </a:ext>
            </a:extLst>
          </p:cNvPr>
          <p:cNvPicPr>
            <a:picLocks noChangeAspect="1"/>
          </p:cNvPicPr>
          <p:nvPr/>
        </p:nvPicPr>
        <p:blipFill>
          <a:blip r:embed="rId13"/>
          <a:stretch>
            <a:fillRect/>
          </a:stretch>
        </p:blipFill>
        <p:spPr>
          <a:xfrm>
            <a:off x="904378" y="904979"/>
            <a:ext cx="10260545" cy="5667729"/>
          </a:xfrm>
          <a:prstGeom prst="rect">
            <a:avLst/>
          </a:prstGeom>
        </p:spPr>
      </p:pic>
      <p:pic>
        <p:nvPicPr>
          <p:cNvPr id="18" name="Audio 17">
            <a:extLst>
              <a:ext uri="{FF2B5EF4-FFF2-40B4-BE49-F238E27FC236}">
                <a16:creationId xmlns:a16="http://schemas.microsoft.com/office/drawing/2014/main" id="{E7C8E18D-4BBC-6DC1-123D-4698846C217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0843060"/>
      </p:ext>
    </p:extLst>
  </p:cSld>
  <p:clrMapOvr>
    <a:masterClrMapping/>
  </p:clrMapOvr>
  <mc:AlternateContent xmlns:mc="http://schemas.openxmlformats.org/markup-compatibility/2006">
    <mc:Choice xmlns:p14="http://schemas.microsoft.com/office/powerpoint/2010/main" Requires="p14">
      <p:transition spd="slow" p14:dur="2000" advTm="44981"/>
    </mc:Choice>
    <mc:Fallback>
      <p:transition spd="slow" advTm="44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92641"/>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IDENTIFYING TRENDS AND VISUALISATIONS</a:t>
            </a:r>
            <a:endParaRPr lang="en-US" sz="1400" dirty="0"/>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1400" dirty="0"/>
          </a:p>
        </p:txBody>
      </p:sp>
      <p:pic>
        <p:nvPicPr>
          <p:cNvPr id="6" name="Picture 5">
            <a:extLst>
              <a:ext uri="{FF2B5EF4-FFF2-40B4-BE49-F238E27FC236}">
                <a16:creationId xmlns:a16="http://schemas.microsoft.com/office/drawing/2014/main" id="{9A8AAE45-A7FD-E0B4-3963-0796E9E5DA76}"/>
              </a:ext>
            </a:extLst>
          </p:cNvPr>
          <p:cNvPicPr>
            <a:picLocks noChangeAspect="1"/>
          </p:cNvPicPr>
          <p:nvPr/>
        </p:nvPicPr>
        <p:blipFill>
          <a:blip r:embed="rId13"/>
          <a:stretch>
            <a:fillRect/>
          </a:stretch>
        </p:blipFill>
        <p:spPr>
          <a:xfrm>
            <a:off x="777638" y="886532"/>
            <a:ext cx="10424968" cy="5758553"/>
          </a:xfrm>
          <a:prstGeom prst="rect">
            <a:avLst/>
          </a:prstGeom>
        </p:spPr>
      </p:pic>
      <p:pic>
        <p:nvPicPr>
          <p:cNvPr id="26" name="Audio 25">
            <a:extLst>
              <a:ext uri="{FF2B5EF4-FFF2-40B4-BE49-F238E27FC236}">
                <a16:creationId xmlns:a16="http://schemas.microsoft.com/office/drawing/2014/main" id="{ACF7200E-9F40-AE1B-73C2-104DC1AD118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54207812"/>
      </p:ext>
    </p:extLst>
  </p:cSld>
  <p:clrMapOvr>
    <a:masterClrMapping/>
  </p:clrMapOvr>
  <mc:AlternateContent xmlns:mc="http://schemas.openxmlformats.org/markup-compatibility/2006">
    <mc:Choice xmlns:p14="http://schemas.microsoft.com/office/powerpoint/2010/main" Requires="p14">
      <p:transition spd="slow" p14:dur="2000" advTm="15082"/>
    </mc:Choice>
    <mc:Fallback>
      <p:transition spd="slow" advTm="1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232815"/>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rPr>
              <a:t>IDENTIFYING TRENDS AND VISUALISATIONS</a:t>
            </a:r>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FINDINGS AND RECOMENDATIONS</a:t>
            </a:r>
            <a:endParaRPr lang="en-US" sz="1400" dirty="0"/>
          </a:p>
        </p:txBody>
      </p:sp>
      <p:sp>
        <p:nvSpPr>
          <p:cNvPr id="3" name="TextBox 2">
            <a:extLst>
              <a:ext uri="{FF2B5EF4-FFF2-40B4-BE49-F238E27FC236}">
                <a16:creationId xmlns:a16="http://schemas.microsoft.com/office/drawing/2014/main" id="{27F0A0D5-109C-87F5-B357-6ADCBDFF4954}"/>
              </a:ext>
            </a:extLst>
          </p:cNvPr>
          <p:cNvSpPr txBox="1"/>
          <p:nvPr/>
        </p:nvSpPr>
        <p:spPr>
          <a:xfrm>
            <a:off x="38090" y="6522025"/>
            <a:ext cx="11442554" cy="615553"/>
          </a:xfrm>
          <a:prstGeom prst="rect">
            <a:avLst/>
          </a:prstGeom>
          <a:noFill/>
        </p:spPr>
        <p:txBody>
          <a:bodyPr wrap="square" rtlCol="0">
            <a:spAutoFit/>
          </a:bodyPr>
          <a:lstStyle/>
          <a:p>
            <a:r>
              <a:rPr lang="en-US" sz="1600" kern="0" dirty="0">
                <a:solidFill>
                  <a:schemeClr val="tx2"/>
                </a:solidFill>
                <a:effectLst/>
                <a:ea typeface="Times New Roman" panose="02020603050405020304" pitchFamily="18" charset="0"/>
              </a:rPr>
              <a:t>The Telegraph </a:t>
            </a:r>
            <a:r>
              <a:rPr lang="en-US" sz="1600" b="1" dirty="0">
                <a:solidFill>
                  <a:schemeClr val="tx2"/>
                </a:solidFill>
                <a:ea typeface="Roboto" pitchFamily="2" charset="0"/>
                <a:hlinkClick r:id="rId13">
                  <a:extLst>
                    <a:ext uri="{A12FA001-AC4F-418D-AE19-62706E023703}">
                      <ahyp:hlinkClr xmlns:ahyp="http://schemas.microsoft.com/office/drawing/2018/hyperlinkcolor" val="tx"/>
                    </a:ext>
                  </a:extLst>
                </a:hlinkClick>
              </a:rPr>
              <a:t>-</a:t>
            </a:r>
            <a:r>
              <a:rPr lang="en-US" sz="1600" b="1" dirty="0">
                <a:solidFill>
                  <a:schemeClr val="tx2"/>
                </a:solidFill>
                <a:ea typeface="Roboto" pitchFamily="2" charset="0"/>
              </a:rPr>
              <a:t> </a:t>
            </a:r>
            <a:r>
              <a:rPr lang="en-GB" sz="1600" b="0" i="0" dirty="0">
                <a:solidFill>
                  <a:schemeClr val="tx2"/>
                </a:solidFill>
                <a:effectLst/>
              </a:rPr>
              <a:t>Why British Summer Time has an unexpected impact on the NHS </a:t>
            </a:r>
            <a:r>
              <a:rPr lang="en-US" sz="1600" kern="0" dirty="0">
                <a:solidFill>
                  <a:schemeClr val="tx2"/>
                </a:solidFill>
                <a:effectLst/>
                <a:ea typeface="Times New Roman" panose="02020603050405020304" pitchFamily="18" charset="0"/>
              </a:rPr>
              <a:t>(March, 2018)</a:t>
            </a:r>
            <a:endParaRPr lang="en-GB" sz="1600" b="0" i="0" dirty="0">
              <a:solidFill>
                <a:schemeClr val="tx2"/>
              </a:solidFill>
              <a:effectLst/>
            </a:endParaRPr>
          </a:p>
          <a:p>
            <a:endParaRPr lang="en-US" dirty="0">
              <a:solidFill>
                <a:schemeClr val="tx2"/>
              </a:solidFill>
              <a:ea typeface="Roboto" pitchFamily="2" charset="0"/>
            </a:endParaRPr>
          </a:p>
        </p:txBody>
      </p:sp>
      <p:pic>
        <p:nvPicPr>
          <p:cNvPr id="6" name="Picture 5">
            <a:extLst>
              <a:ext uri="{FF2B5EF4-FFF2-40B4-BE49-F238E27FC236}">
                <a16:creationId xmlns:a16="http://schemas.microsoft.com/office/drawing/2014/main" id="{42C04928-C1C6-B47C-6D79-A085B7441E09}"/>
              </a:ext>
            </a:extLst>
          </p:cNvPr>
          <p:cNvPicPr>
            <a:picLocks noChangeAspect="1"/>
          </p:cNvPicPr>
          <p:nvPr/>
        </p:nvPicPr>
        <p:blipFill>
          <a:blip r:embed="rId14"/>
          <a:stretch>
            <a:fillRect/>
          </a:stretch>
        </p:blipFill>
        <p:spPr>
          <a:xfrm>
            <a:off x="2027094" y="889601"/>
            <a:ext cx="7980606" cy="5521093"/>
          </a:xfrm>
          <a:prstGeom prst="rect">
            <a:avLst/>
          </a:prstGeom>
        </p:spPr>
      </p:pic>
      <p:pic>
        <p:nvPicPr>
          <p:cNvPr id="25" name="Audio 24">
            <a:extLst>
              <a:ext uri="{FF2B5EF4-FFF2-40B4-BE49-F238E27FC236}">
                <a16:creationId xmlns:a16="http://schemas.microsoft.com/office/drawing/2014/main" id="{9AC8EAA7-3CE8-C546-9342-8E1117020BF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3268345"/>
      </p:ext>
    </p:extLst>
  </p:cSld>
  <p:clrMapOvr>
    <a:masterClrMapping/>
  </p:clrMapOvr>
  <mc:AlternateContent xmlns:mc="http://schemas.openxmlformats.org/markup-compatibility/2006">
    <mc:Choice xmlns:p14="http://schemas.microsoft.com/office/powerpoint/2010/main" Requires="p14">
      <p:transition spd="slow" p14:dur="2000" advTm="29962"/>
    </mc:Choice>
    <mc:Fallback>
      <p:transition spd="slow" advTm="29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232815"/>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rPr>
              <a:t>IDENTIFYING TRENDS AND VISUALISATIONS</a:t>
            </a:r>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FINDINGS AND RECOMENDATIONS</a:t>
            </a:r>
            <a:endParaRPr lang="en-US" sz="1400" dirty="0"/>
          </a:p>
        </p:txBody>
      </p:sp>
      <p:sp>
        <p:nvSpPr>
          <p:cNvPr id="3" name="TextBox 2">
            <a:extLst>
              <a:ext uri="{FF2B5EF4-FFF2-40B4-BE49-F238E27FC236}">
                <a16:creationId xmlns:a16="http://schemas.microsoft.com/office/drawing/2014/main" id="{27F0A0D5-109C-87F5-B357-6ADCBDFF4954}"/>
              </a:ext>
            </a:extLst>
          </p:cNvPr>
          <p:cNvSpPr txBox="1"/>
          <p:nvPr/>
        </p:nvSpPr>
        <p:spPr>
          <a:xfrm>
            <a:off x="38090" y="6522025"/>
            <a:ext cx="11442554" cy="646331"/>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NHS </a:t>
            </a:r>
            <a:r>
              <a:rPr lang="en-US" sz="1600" b="1" dirty="0">
                <a:solidFill>
                  <a:schemeClr val="tx2"/>
                </a:solidFill>
                <a:latin typeface="+mj-lt"/>
                <a:ea typeface="Roboto" pitchFamily="2" charset="0"/>
                <a:hlinkClick r:id="rId13">
                  <a:extLst>
                    <a:ext uri="{A12FA001-AC4F-418D-AE19-62706E023703}">
                      <ahyp:hlinkClr xmlns:ahyp="http://schemas.microsoft.com/office/drawing/2018/hyperlinkcolor" val="tx"/>
                    </a:ext>
                  </a:extLst>
                </a:hlinkClick>
              </a:rPr>
              <a:t>-</a:t>
            </a:r>
            <a:r>
              <a:rPr lang="en-US" sz="1600" b="1" dirty="0">
                <a:solidFill>
                  <a:schemeClr val="tx2"/>
                </a:solidFill>
                <a:latin typeface="+mj-lt"/>
                <a:ea typeface="Roboto" pitchFamily="2" charset="0"/>
              </a:rPr>
              <a:t> </a:t>
            </a:r>
            <a:r>
              <a:rPr lang="en-US" sz="1800" i="1" kern="0" dirty="0">
                <a:solidFill>
                  <a:schemeClr val="tx2"/>
                </a:solidFill>
                <a:effectLst/>
                <a:latin typeface="+mj-lt"/>
                <a:ea typeface="Times New Roman" panose="02020603050405020304" pitchFamily="18" charset="0"/>
              </a:rPr>
              <a:t>Listening to digital health innovators report 2021</a:t>
            </a:r>
            <a:r>
              <a:rPr lang="en-GB" sz="1600" dirty="0">
                <a:solidFill>
                  <a:schemeClr val="tx2"/>
                </a:solidFill>
                <a:effectLst/>
                <a:latin typeface="+mj-lt"/>
              </a:rPr>
              <a:t>  </a:t>
            </a:r>
            <a:r>
              <a:rPr lang="en-US" sz="1600" kern="0" dirty="0">
                <a:solidFill>
                  <a:schemeClr val="tx2"/>
                </a:solidFill>
                <a:effectLst/>
                <a:latin typeface="+mj-lt"/>
                <a:ea typeface="Times New Roman" panose="02020603050405020304" pitchFamily="18" charset="0"/>
              </a:rPr>
              <a:t>(Aug, 2021)</a:t>
            </a:r>
            <a:endParaRPr lang="en-GB" sz="1600" b="0" i="0" dirty="0">
              <a:solidFill>
                <a:schemeClr val="tx2"/>
              </a:solidFill>
              <a:effectLst/>
              <a:latin typeface="+mj-lt"/>
            </a:endParaRPr>
          </a:p>
          <a:p>
            <a:endParaRPr lang="en-US" dirty="0">
              <a:solidFill>
                <a:schemeClr val="tx2"/>
              </a:solidFill>
              <a:ea typeface="Roboto" pitchFamily="2" charset="0"/>
            </a:endParaRPr>
          </a:p>
        </p:txBody>
      </p:sp>
      <p:pic>
        <p:nvPicPr>
          <p:cNvPr id="4" name="Picture 3">
            <a:extLst>
              <a:ext uri="{FF2B5EF4-FFF2-40B4-BE49-F238E27FC236}">
                <a16:creationId xmlns:a16="http://schemas.microsoft.com/office/drawing/2014/main" id="{95C64C58-534A-6F61-B04A-20C49BD188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6341" y="886532"/>
            <a:ext cx="10217955" cy="5670478"/>
          </a:xfrm>
          <a:prstGeom prst="rect">
            <a:avLst/>
          </a:prstGeom>
        </p:spPr>
      </p:pic>
      <p:pic>
        <p:nvPicPr>
          <p:cNvPr id="10" name="Audio 9">
            <a:extLst>
              <a:ext uri="{FF2B5EF4-FFF2-40B4-BE49-F238E27FC236}">
                <a16:creationId xmlns:a16="http://schemas.microsoft.com/office/drawing/2014/main" id="{B44062B9-961C-F956-BF79-B8934CD8B51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3310708"/>
      </p:ext>
    </p:extLst>
  </p:cSld>
  <p:clrMapOvr>
    <a:masterClrMapping/>
  </p:clrMapOvr>
  <mc:AlternateContent xmlns:mc="http://schemas.openxmlformats.org/markup-compatibility/2006">
    <mc:Choice xmlns:p14="http://schemas.microsoft.com/office/powerpoint/2010/main" Requires="p14">
      <p:transition spd="slow" p14:dur="2000" advTm="23093"/>
    </mc:Choice>
    <mc:Fallback>
      <p:transition spd="slow" advTm="23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232815"/>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rPr>
              <a:t>IDENTIFYING TRENDS AND VISUALISATIONS</a:t>
            </a:r>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FINDINGS AND RECOMENDATIONS</a:t>
            </a:r>
            <a:endParaRPr lang="en-US" sz="1400" dirty="0"/>
          </a:p>
        </p:txBody>
      </p:sp>
      <p:sp>
        <p:nvSpPr>
          <p:cNvPr id="3" name="TextBox 2">
            <a:extLst>
              <a:ext uri="{FF2B5EF4-FFF2-40B4-BE49-F238E27FC236}">
                <a16:creationId xmlns:a16="http://schemas.microsoft.com/office/drawing/2014/main" id="{27F0A0D5-109C-87F5-B357-6ADCBDFF4954}"/>
              </a:ext>
            </a:extLst>
          </p:cNvPr>
          <p:cNvSpPr txBox="1"/>
          <p:nvPr/>
        </p:nvSpPr>
        <p:spPr>
          <a:xfrm>
            <a:off x="38090" y="6522025"/>
            <a:ext cx="11442554" cy="646331"/>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NHS </a:t>
            </a:r>
            <a:r>
              <a:rPr lang="en-US" sz="1600" b="1" dirty="0">
                <a:solidFill>
                  <a:schemeClr val="tx2"/>
                </a:solidFill>
                <a:latin typeface="+mj-lt"/>
                <a:ea typeface="Roboto" pitchFamily="2" charset="0"/>
                <a:hlinkClick r:id="rId13">
                  <a:extLst>
                    <a:ext uri="{A12FA001-AC4F-418D-AE19-62706E023703}">
                      <ahyp:hlinkClr xmlns:ahyp="http://schemas.microsoft.com/office/drawing/2018/hyperlinkcolor" val="tx"/>
                    </a:ext>
                  </a:extLst>
                </a:hlinkClick>
              </a:rPr>
              <a:t>-</a:t>
            </a:r>
            <a:r>
              <a:rPr lang="en-US" sz="1600" b="1" dirty="0">
                <a:solidFill>
                  <a:schemeClr val="tx2"/>
                </a:solidFill>
                <a:latin typeface="+mj-lt"/>
                <a:ea typeface="Roboto" pitchFamily="2" charset="0"/>
              </a:rPr>
              <a:t> </a:t>
            </a:r>
            <a:r>
              <a:rPr lang="en-US" sz="1800" i="1" kern="0" dirty="0">
                <a:solidFill>
                  <a:schemeClr val="tx2"/>
                </a:solidFill>
                <a:effectLst/>
                <a:latin typeface="+mj-lt"/>
                <a:ea typeface="Times New Roman" panose="02020603050405020304" pitchFamily="18" charset="0"/>
              </a:rPr>
              <a:t>Listening to digital health innovators report 2021</a:t>
            </a:r>
            <a:r>
              <a:rPr lang="en-GB" sz="1600" dirty="0">
                <a:solidFill>
                  <a:schemeClr val="tx2"/>
                </a:solidFill>
                <a:effectLst/>
                <a:latin typeface="+mj-lt"/>
              </a:rPr>
              <a:t>  </a:t>
            </a:r>
            <a:r>
              <a:rPr lang="en-US" sz="1600" kern="0" dirty="0">
                <a:solidFill>
                  <a:schemeClr val="tx2"/>
                </a:solidFill>
                <a:effectLst/>
                <a:latin typeface="+mj-lt"/>
                <a:ea typeface="Times New Roman" panose="02020603050405020304" pitchFamily="18" charset="0"/>
              </a:rPr>
              <a:t>(Aug, 2021)</a:t>
            </a:r>
            <a:endParaRPr lang="en-GB" sz="1600" b="0" i="0" dirty="0">
              <a:solidFill>
                <a:schemeClr val="tx2"/>
              </a:solidFill>
              <a:effectLst/>
              <a:latin typeface="+mj-lt"/>
            </a:endParaRPr>
          </a:p>
          <a:p>
            <a:endParaRPr lang="en-US" dirty="0">
              <a:solidFill>
                <a:schemeClr val="tx2"/>
              </a:solidFill>
              <a:ea typeface="Roboto" pitchFamily="2" charset="0"/>
            </a:endParaRPr>
          </a:p>
        </p:txBody>
      </p:sp>
      <p:pic>
        <p:nvPicPr>
          <p:cNvPr id="5" name="Picture 4">
            <a:extLst>
              <a:ext uri="{FF2B5EF4-FFF2-40B4-BE49-F238E27FC236}">
                <a16:creationId xmlns:a16="http://schemas.microsoft.com/office/drawing/2014/main" id="{5673B5CC-EF88-4393-8FEB-2D1EEC75DA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44540" y="886532"/>
            <a:ext cx="7810988" cy="5486557"/>
          </a:xfrm>
          <a:prstGeom prst="rect">
            <a:avLst/>
          </a:prstGeom>
        </p:spPr>
      </p:pic>
      <p:pic>
        <p:nvPicPr>
          <p:cNvPr id="26" name="Audio 25">
            <a:extLst>
              <a:ext uri="{FF2B5EF4-FFF2-40B4-BE49-F238E27FC236}">
                <a16:creationId xmlns:a16="http://schemas.microsoft.com/office/drawing/2014/main" id="{9FD544A7-D67A-801C-04B9-A996E48C2D9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9392605"/>
      </p:ext>
    </p:extLst>
  </p:cSld>
  <p:clrMapOvr>
    <a:masterClrMapping/>
  </p:clrMapOvr>
  <mc:AlternateContent xmlns:mc="http://schemas.openxmlformats.org/markup-compatibility/2006">
    <mc:Choice xmlns:p14="http://schemas.microsoft.com/office/powerpoint/2010/main" Requires="p14">
      <p:transition spd="slow" p14:dur="2000" advTm="28117"/>
    </mc:Choice>
    <mc:Fallback>
      <p:transition spd="slow" advTm="28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stretch>
            <a:fillRect/>
          </a:stretch>
        </p:blipFill>
        <p:spPr>
          <a:xfrm>
            <a:off x="5926863" y="1209298"/>
            <a:ext cx="5789752" cy="733242"/>
          </a:xfrm>
          <a:prstGeom prst="rect">
            <a:avLst/>
          </a:prstGeom>
        </p:spPr>
      </p:pic>
      <p:sp>
        <p:nvSpPr>
          <p:cNvPr id="3" name="Object 2"/>
          <p:cNvSpPr/>
          <p:nvPr/>
        </p:nvSpPr>
        <p:spPr>
          <a:xfrm>
            <a:off x="3867665" y="941355"/>
            <a:ext cx="1855379" cy="1082082"/>
          </a:xfrm>
          <a:prstGeom prst="rect">
            <a:avLst/>
          </a:prstGeom>
          <a:noFill/>
        </p:spPr>
        <p:txBody>
          <a:bodyPr wrap="square" lIns="0" tIns="0" rIns="0" bIns="0" rtlCol="0" anchor="t"/>
          <a:lstStyle/>
          <a:p>
            <a:pPr algn="r">
              <a:lnSpc>
                <a:spcPts val="8523"/>
              </a:lnSpc>
              <a:buNone/>
            </a:pPr>
            <a:r>
              <a:rPr lang="en-US" sz="8025" kern="0" spc="-241" dirty="0">
                <a:solidFill>
                  <a:srgbClr val="181818">
                    <a:alpha val="80000"/>
                  </a:srgbClr>
                </a:solidFill>
                <a:latin typeface="Playfair Display" pitchFamily="34" charset="0"/>
                <a:ea typeface="Playfair Display" pitchFamily="34" charset="-122"/>
                <a:cs typeface="Playfair Display" pitchFamily="34" charset="-120"/>
              </a:rPr>
              <a:t>£30</a:t>
            </a:r>
            <a:endParaRPr lang="en-US" dirty="0"/>
          </a:p>
        </p:txBody>
      </p:sp>
      <p:sp>
        <p:nvSpPr>
          <p:cNvPr id="4" name="Object 3"/>
          <p:cNvSpPr/>
          <p:nvPr/>
        </p:nvSpPr>
        <p:spPr>
          <a:xfrm>
            <a:off x="5926927" y="1987877"/>
            <a:ext cx="6364472" cy="316478"/>
          </a:xfrm>
          <a:prstGeom prst="rect">
            <a:avLst/>
          </a:prstGeom>
          <a:noFill/>
        </p:spPr>
        <p:txBody>
          <a:bodyPr wrap="square" lIns="0" tIns="0" rIns="0" bIns="0" rtlCol="0" anchor="t"/>
          <a:lstStyle/>
          <a:p>
            <a:pPr algn="l">
              <a:lnSpc>
                <a:spcPts val="2493"/>
              </a:lnSpc>
              <a:buNone/>
            </a:pPr>
            <a:r>
              <a:rPr lang="en-US" sz="1594" kern="0" spc="48" dirty="0">
                <a:solidFill>
                  <a:srgbClr val="181818">
                    <a:alpha val="80000"/>
                  </a:srgbClr>
                </a:solidFill>
                <a:latin typeface="Roboto" pitchFamily="34" charset="0"/>
                <a:ea typeface="Roboto" pitchFamily="34" charset="-122"/>
                <a:cs typeface="Roboto" pitchFamily="34" charset="-120"/>
              </a:rPr>
              <a:t>The average cost of one missed appointment  </a:t>
            </a:r>
            <a:endParaRPr lang="en-US" dirty="0"/>
          </a:p>
        </p:txBody>
      </p:sp>
      <p:pic>
        <p:nvPicPr>
          <p:cNvPr id="5" name="Object 4" descr="preencoded.png"/>
          <p:cNvPicPr>
            <a:picLocks noChangeAspect="1"/>
          </p:cNvPicPr>
          <p:nvPr/>
        </p:nvPicPr>
        <p:blipFill>
          <a:blip r:embed="rId6"/>
          <a:stretch>
            <a:fillRect/>
          </a:stretch>
        </p:blipFill>
        <p:spPr>
          <a:xfrm>
            <a:off x="5926937" y="3444607"/>
            <a:ext cx="5789752" cy="733242"/>
          </a:xfrm>
          <a:prstGeom prst="rect">
            <a:avLst/>
          </a:prstGeom>
        </p:spPr>
      </p:pic>
      <p:sp>
        <p:nvSpPr>
          <p:cNvPr id="6" name="Object 5"/>
          <p:cNvSpPr/>
          <p:nvPr/>
        </p:nvSpPr>
        <p:spPr>
          <a:xfrm>
            <a:off x="-48615" y="3176671"/>
            <a:ext cx="5771659" cy="1082082"/>
          </a:xfrm>
          <a:prstGeom prst="rect">
            <a:avLst/>
          </a:prstGeom>
          <a:noFill/>
        </p:spPr>
        <p:txBody>
          <a:bodyPr wrap="square" lIns="0" tIns="0" rIns="0" bIns="0" rtlCol="0" anchor="t"/>
          <a:lstStyle/>
          <a:p>
            <a:pPr algn="r">
              <a:lnSpc>
                <a:spcPts val="8523"/>
              </a:lnSpc>
              <a:buNone/>
            </a:pPr>
            <a:r>
              <a:rPr lang="en-US" sz="8025" kern="0" spc="-241" dirty="0">
                <a:solidFill>
                  <a:srgbClr val="181818">
                    <a:alpha val="80000"/>
                  </a:srgbClr>
                </a:solidFill>
                <a:latin typeface="Playfair Display" pitchFamily="34" charset="0"/>
                <a:ea typeface="Playfair Display" pitchFamily="34" charset="-122"/>
                <a:cs typeface="Playfair Display" pitchFamily="34" charset="-120"/>
              </a:rPr>
              <a:t>£290,323,500</a:t>
            </a:r>
            <a:endParaRPr lang="en-US" dirty="0"/>
          </a:p>
        </p:txBody>
      </p:sp>
      <p:sp>
        <p:nvSpPr>
          <p:cNvPr id="7" name="Object 6"/>
          <p:cNvSpPr/>
          <p:nvPr/>
        </p:nvSpPr>
        <p:spPr>
          <a:xfrm>
            <a:off x="5926927" y="4223193"/>
            <a:ext cx="6364472" cy="632957"/>
          </a:xfrm>
          <a:prstGeom prst="rect">
            <a:avLst/>
          </a:prstGeom>
          <a:noFill/>
        </p:spPr>
        <p:txBody>
          <a:bodyPr wrap="square" lIns="0" tIns="0" rIns="0" bIns="0" rtlCol="0" anchor="t"/>
          <a:lstStyle/>
          <a:p>
            <a:pPr algn="l">
              <a:lnSpc>
                <a:spcPts val="2493"/>
              </a:lnSpc>
              <a:buNone/>
            </a:pPr>
            <a:r>
              <a:rPr lang="en-US" sz="1594" kern="0" spc="48" dirty="0">
                <a:solidFill>
                  <a:srgbClr val="181818">
                    <a:alpha val="80000"/>
                  </a:srgbClr>
                </a:solidFill>
                <a:latin typeface="Roboto" pitchFamily="34" charset="0"/>
                <a:ea typeface="Roboto" pitchFamily="34" charset="-122"/>
                <a:cs typeface="Roboto" pitchFamily="34" charset="-120"/>
              </a:rPr>
              <a:t>of NHS funds wasted due to people missing their appointment</a:t>
            </a:r>
            <a:endParaRPr lang="en-US" dirty="0"/>
          </a:p>
        </p:txBody>
      </p:sp>
      <p:pic>
        <p:nvPicPr>
          <p:cNvPr id="8" name="Object 7" descr="preencoded.png"/>
          <p:cNvPicPr>
            <a:picLocks noChangeAspect="1"/>
          </p:cNvPicPr>
          <p:nvPr/>
        </p:nvPicPr>
        <p:blipFill>
          <a:blip r:embed="rId7"/>
          <a:stretch>
            <a:fillRect/>
          </a:stretch>
        </p:blipFill>
        <p:spPr>
          <a:xfrm>
            <a:off x="5926863" y="5092113"/>
            <a:ext cx="5789752" cy="733242"/>
          </a:xfrm>
          <a:prstGeom prst="rect">
            <a:avLst/>
          </a:prstGeom>
        </p:spPr>
      </p:pic>
      <p:sp>
        <p:nvSpPr>
          <p:cNvPr id="9" name="Object 8"/>
          <p:cNvSpPr/>
          <p:nvPr/>
        </p:nvSpPr>
        <p:spPr>
          <a:xfrm>
            <a:off x="4382260" y="4824185"/>
            <a:ext cx="1340785" cy="1082082"/>
          </a:xfrm>
          <a:prstGeom prst="rect">
            <a:avLst/>
          </a:prstGeom>
          <a:noFill/>
        </p:spPr>
        <p:txBody>
          <a:bodyPr wrap="square" lIns="0" tIns="0" rIns="0" bIns="0" rtlCol="0" anchor="t"/>
          <a:lstStyle/>
          <a:p>
            <a:pPr algn="r">
              <a:lnSpc>
                <a:spcPts val="8523"/>
              </a:lnSpc>
              <a:buNone/>
            </a:pPr>
            <a:r>
              <a:rPr lang="en-US" sz="8025" kern="0" spc="-241" dirty="0">
                <a:solidFill>
                  <a:srgbClr val="181818">
                    <a:alpha val="80000"/>
                  </a:srgbClr>
                </a:solidFill>
                <a:latin typeface="Playfair Display" pitchFamily="34" charset="0"/>
                <a:ea typeface="Playfair Display" pitchFamily="34" charset="-122"/>
                <a:cs typeface="Playfair Display" pitchFamily="34" charset="-120"/>
              </a:rPr>
              <a:t>5%</a:t>
            </a:r>
            <a:endParaRPr lang="en-US" dirty="0"/>
          </a:p>
        </p:txBody>
      </p:sp>
      <p:sp>
        <p:nvSpPr>
          <p:cNvPr id="10" name="Object 9"/>
          <p:cNvSpPr/>
          <p:nvPr/>
        </p:nvSpPr>
        <p:spPr>
          <a:xfrm>
            <a:off x="5926927" y="5870707"/>
            <a:ext cx="6364472" cy="316478"/>
          </a:xfrm>
          <a:prstGeom prst="rect">
            <a:avLst/>
          </a:prstGeom>
          <a:noFill/>
        </p:spPr>
        <p:txBody>
          <a:bodyPr wrap="square" lIns="0" tIns="0" rIns="0" bIns="0" rtlCol="0" anchor="t"/>
          <a:lstStyle/>
          <a:p>
            <a:pPr algn="l">
              <a:lnSpc>
                <a:spcPts val="2493"/>
              </a:lnSpc>
              <a:buNone/>
            </a:pPr>
            <a:r>
              <a:rPr lang="en-US" sz="1594" kern="0" spc="48" dirty="0">
                <a:solidFill>
                  <a:srgbClr val="181818">
                    <a:alpha val="80000"/>
                  </a:srgbClr>
                </a:solidFill>
                <a:latin typeface="Roboto" pitchFamily="34" charset="0"/>
                <a:ea typeface="Roboto" pitchFamily="34" charset="-122"/>
                <a:cs typeface="Roboto" pitchFamily="34" charset="-120"/>
              </a:rPr>
              <a:t>of total appointments missed during this time period</a:t>
            </a:r>
            <a:endParaRPr lang="en-US" dirty="0"/>
          </a:p>
        </p:txBody>
      </p:sp>
      <p:grpSp>
        <p:nvGrpSpPr>
          <p:cNvPr id="15" name="Group 14">
            <a:extLst>
              <a:ext uri="{FF2B5EF4-FFF2-40B4-BE49-F238E27FC236}">
                <a16:creationId xmlns:a16="http://schemas.microsoft.com/office/drawing/2014/main" id="{6DDDAAD0-8318-D2DF-0157-8F1754512120}"/>
              </a:ext>
            </a:extLst>
          </p:cNvPr>
          <p:cNvGrpSpPr/>
          <p:nvPr/>
        </p:nvGrpSpPr>
        <p:grpSpPr>
          <a:xfrm>
            <a:off x="877798" y="2525282"/>
            <a:ext cx="10254253" cy="495176"/>
            <a:chOff x="877798" y="2315216"/>
            <a:chExt cx="10254253" cy="495176"/>
          </a:xfrm>
        </p:grpSpPr>
        <p:pic>
          <p:nvPicPr>
            <p:cNvPr id="11" name="Object 10"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427" y="2315216"/>
              <a:ext cx="9703549" cy="495176"/>
            </a:xfrm>
            <a:prstGeom prst="rect">
              <a:avLst/>
            </a:prstGeom>
          </p:spPr>
        </p:pic>
        <p:sp>
          <p:nvSpPr>
            <p:cNvPr id="12" name="Object 11"/>
            <p:cNvSpPr/>
            <p:nvPr/>
          </p:nvSpPr>
          <p:spPr>
            <a:xfrm>
              <a:off x="877798" y="2458605"/>
              <a:ext cx="10254253" cy="216044"/>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FROM JUNE TO DECEMBER 2022</a:t>
              </a:r>
              <a:endParaRPr lang="en-US" dirty="0"/>
            </a:p>
          </p:txBody>
        </p:sp>
      </p:grpSp>
      <p:sp>
        <p:nvSpPr>
          <p:cNvPr id="13" name="Object 1">
            <a:extLst>
              <a:ext uri="{FF2B5EF4-FFF2-40B4-BE49-F238E27FC236}">
                <a16:creationId xmlns:a16="http://schemas.microsoft.com/office/drawing/2014/main" id="{4C5B0609-4F7B-CCA1-5796-1EDEBCB64107}"/>
              </a:ext>
            </a:extLst>
          </p:cNvPr>
          <p:cNvSpPr/>
          <p:nvPr/>
        </p:nvSpPr>
        <p:spPr>
          <a:xfrm>
            <a:off x="4769629" y="264572"/>
            <a:ext cx="2652742" cy="505592"/>
          </a:xfrm>
          <a:prstGeom prst="rect">
            <a:avLst/>
          </a:prstGeom>
          <a:noFill/>
        </p:spPr>
        <p:txBody>
          <a:bodyPr wrap="square" lIns="0" tIns="0" rIns="0" bIns="0" rtlCol="0" anchor="t"/>
          <a:lstStyle/>
          <a:p>
            <a:pPr algn="l">
              <a:lnSpc>
                <a:spcPts val="3983"/>
              </a:lnSpc>
              <a:buNone/>
            </a:pPr>
            <a:r>
              <a:rPr lang="en-US" sz="4000" dirty="0">
                <a:solidFill>
                  <a:srgbClr val="181818">
                    <a:alpha val="80000"/>
                  </a:srgbClr>
                </a:solidFill>
                <a:latin typeface="Playfair Display" pitchFamily="34" charset="0"/>
                <a:ea typeface="Playfair Display" pitchFamily="34" charset="-122"/>
                <a:cs typeface="Playfair Display" pitchFamily="34" charset="-120"/>
              </a:rPr>
              <a:t>Overview</a:t>
            </a:r>
            <a:endParaRPr lang="en-US" sz="2000" dirty="0"/>
          </a:p>
        </p:txBody>
      </p:sp>
      <p:sp>
        <p:nvSpPr>
          <p:cNvPr id="14" name="TextBox 13">
            <a:extLst>
              <a:ext uri="{FF2B5EF4-FFF2-40B4-BE49-F238E27FC236}">
                <a16:creationId xmlns:a16="http://schemas.microsoft.com/office/drawing/2014/main" id="{888F0776-13B3-3A6D-7233-CA0D039FC38E}"/>
              </a:ext>
            </a:extLst>
          </p:cNvPr>
          <p:cNvSpPr txBox="1"/>
          <p:nvPr/>
        </p:nvSpPr>
        <p:spPr>
          <a:xfrm>
            <a:off x="1767" y="6470309"/>
            <a:ext cx="11442554" cy="584775"/>
          </a:xfrm>
          <a:prstGeom prst="rect">
            <a:avLst/>
          </a:prstGeom>
          <a:noFill/>
        </p:spPr>
        <p:txBody>
          <a:bodyPr wrap="square" rtlCol="0">
            <a:spAutoFit/>
          </a:bodyPr>
          <a:lstStyle/>
          <a:p>
            <a:r>
              <a:rPr lang="en-US" sz="1400" dirty="0">
                <a:solidFill>
                  <a:schemeClr val="tx2"/>
                </a:solidFill>
                <a:ea typeface="Roboto" pitchFamily="2" charset="0"/>
                <a:hlinkClick r:id="rId10">
                  <a:extLst>
                    <a:ext uri="{A12FA001-AC4F-418D-AE19-62706E023703}">
                      <ahyp:hlinkClr xmlns:ahyp="http://schemas.microsoft.com/office/drawing/2018/hyperlinkcolor" val="tx"/>
                    </a:ext>
                  </a:extLst>
                </a:hlinkClick>
              </a:rPr>
              <a:t>Source: </a:t>
            </a:r>
            <a:r>
              <a:rPr lang="en-US" sz="1400" b="1" dirty="0" err="1">
                <a:solidFill>
                  <a:schemeClr val="tx2"/>
                </a:solidFill>
                <a:ea typeface="Roboto" pitchFamily="2" charset="0"/>
                <a:hlinkClick r:id="rId10">
                  <a:extLst>
                    <a:ext uri="{A12FA001-AC4F-418D-AE19-62706E023703}">
                      <ahyp:hlinkClr xmlns:ahyp="http://schemas.microsoft.com/office/drawing/2018/hyperlinkcolor" val="tx"/>
                    </a:ext>
                  </a:extLst>
                </a:hlinkClick>
              </a:rPr>
              <a:t>PatientClaimLine</a:t>
            </a:r>
            <a:r>
              <a:rPr lang="en-US" sz="1400" b="1" dirty="0">
                <a:solidFill>
                  <a:schemeClr val="tx2"/>
                </a:solidFill>
                <a:ea typeface="Roboto" pitchFamily="2" charset="0"/>
                <a:hlinkClick r:id="rId10">
                  <a:extLst>
                    <a:ext uri="{A12FA001-AC4F-418D-AE19-62706E023703}">
                      <ahyp:hlinkClr xmlns:ahyp="http://schemas.microsoft.com/office/drawing/2018/hyperlinkcolor" val="tx"/>
                    </a:ext>
                  </a:extLst>
                </a:hlinkClick>
              </a:rPr>
              <a:t> -</a:t>
            </a:r>
            <a:r>
              <a:rPr lang="en-GB" sz="1400" b="0" i="0" dirty="0">
                <a:solidFill>
                  <a:schemeClr val="tx2"/>
                </a:solidFill>
                <a:effectLst/>
                <a:hlinkClick r:id="rId10">
                  <a:extLst>
                    <a:ext uri="{A12FA001-AC4F-418D-AE19-62706E023703}">
                      <ahyp:hlinkClr xmlns:ahyp="http://schemas.microsoft.com/office/drawing/2018/hyperlinkcolor" val="tx"/>
                    </a:ext>
                  </a:extLst>
                </a:hlinkClick>
              </a:rPr>
              <a:t>Which areas in the UK have the most missed GP appointments, and how much does it cost the NHS? (May, 2023)</a:t>
            </a:r>
            <a:endParaRPr lang="en-GB" sz="1400" b="0" i="0" dirty="0">
              <a:solidFill>
                <a:schemeClr val="tx2"/>
              </a:solidFill>
              <a:effectLst/>
            </a:endParaRPr>
          </a:p>
          <a:p>
            <a:endParaRPr lang="en-US" dirty="0">
              <a:solidFill>
                <a:schemeClr val="tx2"/>
              </a:solidFill>
              <a:ea typeface="Roboto" pitchFamily="2" charset="0"/>
            </a:endParaRPr>
          </a:p>
        </p:txBody>
      </p:sp>
      <p:pic>
        <p:nvPicPr>
          <p:cNvPr id="65" name="Audio 64">
            <a:extLst>
              <a:ext uri="{FF2B5EF4-FFF2-40B4-BE49-F238E27FC236}">
                <a16:creationId xmlns:a16="http://schemas.microsoft.com/office/drawing/2014/main" id="{301F9F7B-F47C-1C9F-4647-9DC68906A7F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714"/>
    </mc:Choice>
    <mc:Fallback>
      <p:transition spd="slow" advTm="20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232815"/>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rPr>
              <a:t>IDENTIFYING TRENDS AND VISUALISATIONS</a:t>
            </a:r>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FINDINGS AND RECOMENDATIONS</a:t>
            </a:r>
            <a:endParaRPr lang="en-US" sz="1400" dirty="0"/>
          </a:p>
        </p:txBody>
      </p:sp>
      <p:sp>
        <p:nvSpPr>
          <p:cNvPr id="3" name="TextBox 2">
            <a:extLst>
              <a:ext uri="{FF2B5EF4-FFF2-40B4-BE49-F238E27FC236}">
                <a16:creationId xmlns:a16="http://schemas.microsoft.com/office/drawing/2014/main" id="{27F0A0D5-109C-87F5-B357-6ADCBDFF4954}"/>
              </a:ext>
            </a:extLst>
          </p:cNvPr>
          <p:cNvSpPr txBox="1"/>
          <p:nvPr/>
        </p:nvSpPr>
        <p:spPr>
          <a:xfrm>
            <a:off x="38090" y="6522025"/>
            <a:ext cx="11442554" cy="646331"/>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NHS </a:t>
            </a:r>
            <a:r>
              <a:rPr lang="en-US" sz="1600" b="1" dirty="0">
                <a:solidFill>
                  <a:schemeClr val="tx2"/>
                </a:solidFill>
                <a:latin typeface="+mj-lt"/>
                <a:ea typeface="Roboto" pitchFamily="2" charset="0"/>
                <a:hlinkClick r:id="rId13">
                  <a:extLst>
                    <a:ext uri="{A12FA001-AC4F-418D-AE19-62706E023703}">
                      <ahyp:hlinkClr xmlns:ahyp="http://schemas.microsoft.com/office/drawing/2018/hyperlinkcolor" val="tx"/>
                    </a:ext>
                  </a:extLst>
                </a:hlinkClick>
              </a:rPr>
              <a:t>-</a:t>
            </a:r>
            <a:r>
              <a:rPr lang="en-US" sz="1600" b="1" dirty="0">
                <a:solidFill>
                  <a:schemeClr val="tx2"/>
                </a:solidFill>
                <a:latin typeface="+mj-lt"/>
                <a:ea typeface="Roboto" pitchFamily="2" charset="0"/>
              </a:rPr>
              <a:t> </a:t>
            </a:r>
            <a:r>
              <a:rPr lang="en-US" sz="1800" i="1" kern="0" dirty="0">
                <a:solidFill>
                  <a:schemeClr val="tx2"/>
                </a:solidFill>
                <a:effectLst/>
                <a:latin typeface="+mj-lt"/>
                <a:ea typeface="Times New Roman" panose="02020603050405020304" pitchFamily="18" charset="0"/>
              </a:rPr>
              <a:t>Listening to digital health innovators report 2021</a:t>
            </a:r>
            <a:r>
              <a:rPr lang="en-GB" sz="1600" dirty="0">
                <a:solidFill>
                  <a:schemeClr val="tx2"/>
                </a:solidFill>
                <a:effectLst/>
                <a:latin typeface="+mj-lt"/>
              </a:rPr>
              <a:t>  </a:t>
            </a:r>
            <a:r>
              <a:rPr lang="en-US" sz="1600" kern="0" dirty="0">
                <a:solidFill>
                  <a:schemeClr val="tx2"/>
                </a:solidFill>
                <a:effectLst/>
                <a:latin typeface="+mj-lt"/>
                <a:ea typeface="Times New Roman" panose="02020603050405020304" pitchFamily="18" charset="0"/>
              </a:rPr>
              <a:t>(Aug, 2021)</a:t>
            </a:r>
            <a:endParaRPr lang="en-GB" sz="1600" b="0" i="0" dirty="0">
              <a:solidFill>
                <a:schemeClr val="tx2"/>
              </a:solidFill>
              <a:effectLst/>
              <a:latin typeface="+mj-lt"/>
            </a:endParaRPr>
          </a:p>
          <a:p>
            <a:endParaRPr lang="en-US" dirty="0">
              <a:solidFill>
                <a:schemeClr val="tx2"/>
              </a:solidFill>
              <a:ea typeface="Roboto" pitchFamily="2" charset="0"/>
            </a:endParaRPr>
          </a:p>
        </p:txBody>
      </p:sp>
      <p:pic>
        <p:nvPicPr>
          <p:cNvPr id="4" name="Picture 3">
            <a:extLst>
              <a:ext uri="{FF2B5EF4-FFF2-40B4-BE49-F238E27FC236}">
                <a16:creationId xmlns:a16="http://schemas.microsoft.com/office/drawing/2014/main" id="{3D0B18C1-03F7-2DA5-697F-F36C8B7F6B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05983" y="1021817"/>
            <a:ext cx="7659591" cy="5242738"/>
          </a:xfrm>
          <a:prstGeom prst="rect">
            <a:avLst/>
          </a:prstGeom>
        </p:spPr>
      </p:pic>
      <p:pic>
        <p:nvPicPr>
          <p:cNvPr id="20" name="Audio 19">
            <a:extLst>
              <a:ext uri="{FF2B5EF4-FFF2-40B4-BE49-F238E27FC236}">
                <a16:creationId xmlns:a16="http://schemas.microsoft.com/office/drawing/2014/main" id="{2C265D36-34C0-FEAE-2C5B-77A90F9545AA}"/>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8677770"/>
      </p:ext>
    </p:extLst>
  </p:cSld>
  <p:clrMapOvr>
    <a:masterClrMapping/>
  </p:clrMapOvr>
  <mc:AlternateContent xmlns:mc="http://schemas.openxmlformats.org/markup-compatibility/2006">
    <mc:Choice xmlns:p14="http://schemas.microsoft.com/office/powerpoint/2010/main" Requires="p14">
      <p:transition spd="slow" p14:dur="2000" advTm="14336"/>
    </mc:Choice>
    <mc:Fallback>
      <p:transition spd="slow" advTm="1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232815"/>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rPr>
              <a:t>IDENTIFYING TRENDS AND VISUALISATIONS</a:t>
            </a:r>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FINDINGS AND RECOMENDATIONS</a:t>
            </a:r>
            <a:endParaRPr lang="en-US" sz="1400" dirty="0"/>
          </a:p>
        </p:txBody>
      </p:sp>
      <p:sp>
        <p:nvSpPr>
          <p:cNvPr id="3" name="TextBox 2">
            <a:extLst>
              <a:ext uri="{FF2B5EF4-FFF2-40B4-BE49-F238E27FC236}">
                <a16:creationId xmlns:a16="http://schemas.microsoft.com/office/drawing/2014/main" id="{27F0A0D5-109C-87F5-B357-6ADCBDFF4954}"/>
              </a:ext>
            </a:extLst>
          </p:cNvPr>
          <p:cNvSpPr txBox="1"/>
          <p:nvPr/>
        </p:nvSpPr>
        <p:spPr>
          <a:xfrm>
            <a:off x="38090" y="6522025"/>
            <a:ext cx="11442554" cy="646331"/>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NHS </a:t>
            </a:r>
            <a:r>
              <a:rPr lang="en-US" sz="1600" dirty="0">
                <a:solidFill>
                  <a:schemeClr val="tx2"/>
                </a:solidFill>
                <a:latin typeface="+mj-lt"/>
                <a:ea typeface="Roboto" pitchFamily="2" charset="0"/>
                <a:hlinkClick r:id="rId13">
                  <a:extLst>
                    <a:ext uri="{A12FA001-AC4F-418D-AE19-62706E023703}">
                      <ahyp:hlinkClr xmlns:ahyp="http://schemas.microsoft.com/office/drawing/2018/hyperlinkcolor" val="tx"/>
                    </a:ext>
                  </a:extLst>
                </a:hlinkClick>
              </a:rPr>
              <a:t>-</a:t>
            </a:r>
            <a:r>
              <a:rPr lang="en-US" sz="1600" dirty="0">
                <a:solidFill>
                  <a:schemeClr val="tx2"/>
                </a:solidFill>
                <a:latin typeface="+mj-lt"/>
                <a:ea typeface="Roboto" pitchFamily="2" charset="0"/>
              </a:rPr>
              <a:t> </a:t>
            </a:r>
            <a:r>
              <a:rPr lang="en-GB" sz="1600" i="0" dirty="0">
                <a:solidFill>
                  <a:schemeClr val="tx2"/>
                </a:solidFill>
                <a:effectLst/>
                <a:latin typeface="+mj-lt"/>
              </a:rPr>
              <a:t>NHS cuts waiting times despite busy summer period </a:t>
            </a:r>
            <a:r>
              <a:rPr lang="en-US" sz="1600" kern="0" dirty="0">
                <a:solidFill>
                  <a:schemeClr val="tx2"/>
                </a:solidFill>
                <a:effectLst/>
                <a:latin typeface="+mj-lt"/>
                <a:ea typeface="Times New Roman" panose="02020603050405020304" pitchFamily="18" charset="0"/>
              </a:rPr>
              <a:t>(Aug, 2021)</a:t>
            </a:r>
            <a:endParaRPr lang="en-GB" sz="1600" i="0" dirty="0">
              <a:solidFill>
                <a:schemeClr val="tx2"/>
              </a:solidFill>
              <a:effectLst/>
              <a:latin typeface="+mj-lt"/>
            </a:endParaRPr>
          </a:p>
          <a:p>
            <a:endParaRPr lang="en-US" sz="2000" dirty="0">
              <a:solidFill>
                <a:schemeClr val="tx2"/>
              </a:solidFill>
              <a:ea typeface="Roboto" pitchFamily="2" charset="0"/>
            </a:endParaRPr>
          </a:p>
        </p:txBody>
      </p:sp>
      <p:pic>
        <p:nvPicPr>
          <p:cNvPr id="7" name="Picture 6">
            <a:extLst>
              <a:ext uri="{FF2B5EF4-FFF2-40B4-BE49-F238E27FC236}">
                <a16:creationId xmlns:a16="http://schemas.microsoft.com/office/drawing/2014/main" id="{D8C86B0B-0BA5-8569-9AB0-3389AFE38216}"/>
              </a:ext>
            </a:extLst>
          </p:cNvPr>
          <p:cNvPicPr>
            <a:picLocks noChangeAspect="1"/>
          </p:cNvPicPr>
          <p:nvPr/>
        </p:nvPicPr>
        <p:blipFill>
          <a:blip r:embed="rId14"/>
          <a:stretch>
            <a:fillRect/>
          </a:stretch>
        </p:blipFill>
        <p:spPr>
          <a:xfrm>
            <a:off x="1068043" y="886532"/>
            <a:ext cx="10597184" cy="5624860"/>
          </a:xfrm>
          <a:prstGeom prst="rect">
            <a:avLst/>
          </a:prstGeom>
        </p:spPr>
      </p:pic>
      <p:pic>
        <p:nvPicPr>
          <p:cNvPr id="25" name="Audio 24">
            <a:extLst>
              <a:ext uri="{FF2B5EF4-FFF2-40B4-BE49-F238E27FC236}">
                <a16:creationId xmlns:a16="http://schemas.microsoft.com/office/drawing/2014/main" id="{E455318F-108A-F81C-B68B-6103A84F5E7F}"/>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58101487"/>
      </p:ext>
    </p:extLst>
  </p:cSld>
  <p:clrMapOvr>
    <a:masterClrMapping/>
  </p:clrMapOvr>
  <mc:AlternateContent xmlns:mc="http://schemas.openxmlformats.org/markup-compatibility/2006">
    <mc:Choice xmlns:p14="http://schemas.microsoft.com/office/powerpoint/2010/main" Requires="p14">
      <p:transition spd="slow" p14:dur="2000" advTm="20597"/>
    </mc:Choice>
    <mc:Fallback>
      <p:transition spd="slow" advTm="20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11" name="Object 3" descr="preencoded.png">
            <a:extLst>
              <a:ext uri="{FF2B5EF4-FFF2-40B4-BE49-F238E27FC236}">
                <a16:creationId xmlns:a16="http://schemas.microsoft.com/office/drawing/2014/main" id="{DBCCE0A9-ABDA-852F-8812-5BE1476A92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412" y="212915"/>
            <a:ext cx="3875706" cy="510416"/>
          </a:xfrm>
          <a:prstGeom prst="rect">
            <a:avLst/>
          </a:prstGeom>
        </p:spPr>
      </p:pic>
      <p:sp>
        <p:nvSpPr>
          <p:cNvPr id="12" name="Object 4">
            <a:extLst>
              <a:ext uri="{FF2B5EF4-FFF2-40B4-BE49-F238E27FC236}">
                <a16:creationId xmlns:a16="http://schemas.microsoft.com/office/drawing/2014/main" id="{92BBC51B-D246-229D-7370-E11E7C0D1E82}"/>
              </a:ext>
            </a:extLst>
          </p:cNvPr>
          <p:cNvSpPr/>
          <p:nvPr/>
        </p:nvSpPr>
        <p:spPr>
          <a:xfrm>
            <a:off x="455568" y="376116"/>
            <a:ext cx="3526516" cy="232815"/>
          </a:xfrm>
          <a:prstGeom prst="rect">
            <a:avLst/>
          </a:prstGeom>
          <a:noFill/>
        </p:spPr>
        <p:txBody>
          <a:bodyPr wrap="square" lIns="0" tIns="0" rIns="0" bIns="0" rtlCol="0" anchor="t"/>
          <a:lstStyle/>
          <a:p>
            <a:pPr algn="ctr">
              <a:lnSpc>
                <a:spcPts val="1702"/>
              </a:lnSpc>
            </a:pPr>
            <a:r>
              <a:rPr lang="en-US" sz="1400" b="1" kern="0" spc="126" dirty="0">
                <a:solidFill>
                  <a:srgbClr val="181818">
                    <a:alpha val="80000"/>
                  </a:srgbClr>
                </a:solidFill>
                <a:latin typeface="Roboto" pitchFamily="34" charset="0"/>
                <a:ea typeface="Roboto" pitchFamily="34" charset="-122"/>
              </a:rPr>
              <a:t>IMPORTING &amp; DATA EXPLORATION</a:t>
            </a:r>
          </a:p>
        </p:txBody>
      </p:sp>
      <p:pic>
        <p:nvPicPr>
          <p:cNvPr id="13" name="Object 5" descr="preencoded.png">
            <a:extLst>
              <a:ext uri="{FF2B5EF4-FFF2-40B4-BE49-F238E27FC236}">
                <a16:creationId xmlns:a16="http://schemas.microsoft.com/office/drawing/2014/main" id="{AFC9B000-90B5-3A62-AA47-9CCD9A7CA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7466" y="212915"/>
            <a:ext cx="3875706" cy="510416"/>
          </a:xfrm>
          <a:prstGeom prst="rect">
            <a:avLst/>
          </a:prstGeom>
        </p:spPr>
      </p:pic>
      <p:sp>
        <p:nvSpPr>
          <p:cNvPr id="14" name="Object 6">
            <a:extLst>
              <a:ext uri="{FF2B5EF4-FFF2-40B4-BE49-F238E27FC236}">
                <a16:creationId xmlns:a16="http://schemas.microsoft.com/office/drawing/2014/main" id="{1D905FDE-C5B5-85EC-B8AB-E0EC295D4D86}"/>
              </a:ext>
            </a:extLst>
          </p:cNvPr>
          <p:cNvSpPr/>
          <p:nvPr/>
        </p:nvSpPr>
        <p:spPr>
          <a:xfrm>
            <a:off x="4451869" y="280580"/>
            <a:ext cx="3212269" cy="185281"/>
          </a:xfrm>
          <a:prstGeom prst="rect">
            <a:avLst/>
          </a:prstGeom>
          <a:noFill/>
        </p:spPr>
        <p:txBody>
          <a:bodyPr wrap="square" lIns="0" tIns="0" rIns="0" bIns="0" rtlCol="0" anchor="t"/>
          <a:lstStyle/>
          <a:p>
            <a:pPr algn="ctr">
              <a:lnSpc>
                <a:spcPts val="1702"/>
              </a:lnSpc>
              <a:buNone/>
            </a:pPr>
            <a:r>
              <a:rPr lang="en-US" sz="1400" b="1" kern="0" spc="126" dirty="0">
                <a:solidFill>
                  <a:srgbClr val="181818">
                    <a:alpha val="80000"/>
                  </a:srgbClr>
                </a:solidFill>
                <a:latin typeface="Roboto" pitchFamily="34" charset="0"/>
                <a:ea typeface="Roboto" pitchFamily="34" charset="-122"/>
              </a:rPr>
              <a:t>IDENTIFYING TRENDS AND VISUALISATIONS</a:t>
            </a:r>
          </a:p>
        </p:txBody>
      </p:sp>
      <p:pic>
        <p:nvPicPr>
          <p:cNvPr id="15" name="Object 7" descr="preencoded.png">
            <a:extLst>
              <a:ext uri="{FF2B5EF4-FFF2-40B4-BE49-F238E27FC236}">
                <a16:creationId xmlns:a16="http://schemas.microsoft.com/office/drawing/2014/main" id="{AC9E264C-0E84-795D-27A8-5AA69B015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9521" y="212915"/>
            <a:ext cx="3875706" cy="510416"/>
          </a:xfrm>
          <a:prstGeom prst="rect">
            <a:avLst/>
          </a:prstGeom>
        </p:spPr>
      </p:pic>
      <p:sp>
        <p:nvSpPr>
          <p:cNvPr id="16" name="Object 8">
            <a:extLst>
              <a:ext uri="{FF2B5EF4-FFF2-40B4-BE49-F238E27FC236}">
                <a16:creationId xmlns:a16="http://schemas.microsoft.com/office/drawing/2014/main" id="{08408A2F-6A8B-0CB9-AA22-008985A329DB}"/>
              </a:ext>
            </a:extLst>
          </p:cNvPr>
          <p:cNvSpPr/>
          <p:nvPr/>
        </p:nvSpPr>
        <p:spPr>
          <a:xfrm>
            <a:off x="8108554" y="285292"/>
            <a:ext cx="3212269" cy="185281"/>
          </a:xfrm>
          <a:prstGeom prst="rect">
            <a:avLst/>
          </a:prstGeom>
          <a:noFill/>
        </p:spPr>
        <p:txBody>
          <a:bodyPr wrap="square" lIns="0" tIns="0" rIns="0" bIns="0" rtlCol="0" anchor="t"/>
          <a:lstStyle/>
          <a:p>
            <a:pPr algn="ctr">
              <a:lnSpc>
                <a:spcPts val="1702"/>
              </a:lnSpc>
              <a:buNone/>
            </a:pPr>
            <a:r>
              <a:rPr lang="en-US" sz="1400" b="1" kern="0" spc="126" dirty="0">
                <a:latin typeface="Roboto" pitchFamily="34" charset="0"/>
                <a:ea typeface="Roboto" pitchFamily="34" charset="-122"/>
                <a:cs typeface="Roboto" pitchFamily="34" charset="-120"/>
              </a:rPr>
              <a:t>FINDINGS AND RECOMENDATIONS</a:t>
            </a:r>
            <a:endParaRPr lang="en-US" sz="1400" dirty="0"/>
          </a:p>
        </p:txBody>
      </p:sp>
      <p:sp>
        <p:nvSpPr>
          <p:cNvPr id="3" name="TextBox 2">
            <a:extLst>
              <a:ext uri="{FF2B5EF4-FFF2-40B4-BE49-F238E27FC236}">
                <a16:creationId xmlns:a16="http://schemas.microsoft.com/office/drawing/2014/main" id="{27F0A0D5-109C-87F5-B357-6ADCBDFF4954}"/>
              </a:ext>
            </a:extLst>
          </p:cNvPr>
          <p:cNvSpPr txBox="1"/>
          <p:nvPr/>
        </p:nvSpPr>
        <p:spPr>
          <a:xfrm>
            <a:off x="38090" y="6522025"/>
            <a:ext cx="11442554" cy="646331"/>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NHS </a:t>
            </a:r>
            <a:r>
              <a:rPr lang="en-US" sz="1600" dirty="0">
                <a:solidFill>
                  <a:schemeClr val="tx2"/>
                </a:solidFill>
                <a:latin typeface="+mj-lt"/>
                <a:ea typeface="Roboto" pitchFamily="2" charset="0"/>
                <a:hlinkClick r:id="rId13">
                  <a:extLst>
                    <a:ext uri="{A12FA001-AC4F-418D-AE19-62706E023703}">
                      <ahyp:hlinkClr xmlns:ahyp="http://schemas.microsoft.com/office/drawing/2018/hyperlinkcolor" val="tx"/>
                    </a:ext>
                  </a:extLst>
                </a:hlinkClick>
              </a:rPr>
              <a:t>-</a:t>
            </a:r>
            <a:r>
              <a:rPr lang="en-US" sz="1600" dirty="0">
                <a:solidFill>
                  <a:schemeClr val="tx2"/>
                </a:solidFill>
                <a:latin typeface="+mj-lt"/>
                <a:ea typeface="Roboto" pitchFamily="2" charset="0"/>
              </a:rPr>
              <a:t> </a:t>
            </a:r>
            <a:r>
              <a:rPr lang="en-GB" sz="1600" i="0" dirty="0">
                <a:solidFill>
                  <a:schemeClr val="tx2"/>
                </a:solidFill>
                <a:effectLst/>
                <a:latin typeface="+mj-lt"/>
              </a:rPr>
              <a:t>NHS cuts waiting times despite busy summer period </a:t>
            </a:r>
            <a:r>
              <a:rPr lang="en-US" sz="1600" kern="0" dirty="0">
                <a:solidFill>
                  <a:schemeClr val="tx2"/>
                </a:solidFill>
                <a:effectLst/>
                <a:latin typeface="+mj-lt"/>
                <a:ea typeface="Times New Roman" panose="02020603050405020304" pitchFamily="18" charset="0"/>
              </a:rPr>
              <a:t>(Aug, 2021)</a:t>
            </a:r>
            <a:endParaRPr lang="en-GB" sz="1600" i="0" dirty="0">
              <a:solidFill>
                <a:schemeClr val="tx2"/>
              </a:solidFill>
              <a:effectLst/>
              <a:latin typeface="+mj-lt"/>
            </a:endParaRPr>
          </a:p>
          <a:p>
            <a:endParaRPr lang="en-US" sz="2000" dirty="0">
              <a:solidFill>
                <a:schemeClr val="tx2"/>
              </a:solidFill>
              <a:ea typeface="Roboto" pitchFamily="2" charset="0"/>
            </a:endParaRPr>
          </a:p>
        </p:txBody>
      </p:sp>
      <p:pic>
        <p:nvPicPr>
          <p:cNvPr id="5" name="Picture 4">
            <a:extLst>
              <a:ext uri="{FF2B5EF4-FFF2-40B4-BE49-F238E27FC236}">
                <a16:creationId xmlns:a16="http://schemas.microsoft.com/office/drawing/2014/main" id="{E49639EE-C50A-1021-3143-3C9D6A30C43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553" y="886532"/>
            <a:ext cx="11632445" cy="5521093"/>
          </a:xfrm>
          <a:prstGeom prst="rect">
            <a:avLst/>
          </a:prstGeom>
        </p:spPr>
      </p:pic>
      <p:pic>
        <p:nvPicPr>
          <p:cNvPr id="42" name="Audio 41">
            <a:extLst>
              <a:ext uri="{FF2B5EF4-FFF2-40B4-BE49-F238E27FC236}">
                <a16:creationId xmlns:a16="http://schemas.microsoft.com/office/drawing/2014/main" id="{8C948458-5EA8-D34C-D622-8DEFCC67E5E9}"/>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5230253"/>
      </p:ext>
    </p:extLst>
  </p:cSld>
  <p:clrMapOvr>
    <a:masterClrMapping/>
  </p:clrMapOvr>
  <mc:AlternateContent xmlns:mc="http://schemas.openxmlformats.org/markup-compatibility/2006">
    <mc:Choice xmlns:p14="http://schemas.microsoft.com/office/powerpoint/2010/main" Requires="p14">
      <p:transition spd="slow" p14:dur="2000" advTm="40533"/>
    </mc:Choice>
    <mc:Fallback>
      <p:transition spd="slow" advTm="40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2317" x="2116138" y="6850063"/>
          <p14:tracePt t="2318" x="2108200" y="6850063"/>
          <p14:tracePt t="2320" x="2108200" y="6840538"/>
          <p14:tracePt t="2332" x="2108200" y="6832600"/>
          <p14:tracePt t="2333" x="2090738" y="6799263"/>
          <p14:tracePt t="2334" x="2090738" y="6789738"/>
          <p14:tracePt t="2335" x="2082800" y="6789738"/>
          <p14:tracePt t="2337" x="2082800" y="6781800"/>
          <p14:tracePt t="2340" x="2082800" y="6773863"/>
          <p14:tracePt t="2342" x="2074863" y="6773863"/>
          <p14:tracePt t="2344" x="2074863" y="6764338"/>
          <p14:tracePt t="2345" x="2065338" y="6756400"/>
          <p14:tracePt t="2352" x="2065338" y="6748463"/>
          <p14:tracePt t="2353" x="2057400" y="6731000"/>
          <p14:tracePt t="2354" x="2049463" y="6731000"/>
          <p14:tracePt t="2357" x="2039938" y="6713538"/>
          <p14:tracePt t="2364" x="2032000" y="6705600"/>
          <p14:tracePt t="2376" x="2024063" y="6688138"/>
          <p14:tracePt t="2378" x="1989138" y="6621463"/>
          <p14:tracePt t="2379" x="1981200" y="6611938"/>
          <p14:tracePt t="2380" x="1981200" y="6604000"/>
          <p14:tracePt t="2381" x="1981200" y="6596063"/>
          <p14:tracePt t="2381" x="1973263" y="6596063"/>
          <p14:tracePt t="2388" x="1973263" y="6586538"/>
          <p14:tracePt t="2389" x="1955800" y="6553200"/>
          <p14:tracePt t="2390" x="1955800" y="6545263"/>
          <p14:tracePt t="2393" x="1947863" y="6535738"/>
          <p14:tracePt t="2395" x="1938338" y="6510338"/>
          <p14:tracePt t="2395" x="1930400" y="6502400"/>
          <p14:tracePt t="2397" x="1930400" y="6494463"/>
          <p14:tracePt t="2398" x="1922463" y="6494463"/>
          <p14:tracePt t="2398" x="1922463" y="6484938"/>
          <p14:tracePt t="2405" x="1912938" y="6477000"/>
          <p14:tracePt t="2406" x="1905000" y="6451600"/>
          <p14:tracePt t="2407" x="1905000" y="6443663"/>
          <p14:tracePt t="2412" x="1905000" y="6434138"/>
          <p14:tracePt t="2412" x="1897063" y="6408738"/>
          <p14:tracePt t="2414" x="1897063" y="6400800"/>
          <p14:tracePt t="2414" x="1887538" y="6400800"/>
          <p14:tracePt t="2420" x="1887538" y="6392863"/>
          <p14:tracePt t="2421" x="1879600" y="6367463"/>
          <p14:tracePt t="2423" x="1879600" y="6357938"/>
          <p14:tracePt t="2424" x="1871663" y="6357938"/>
          <p14:tracePt t="2426" x="1871663" y="6350000"/>
          <p14:tracePt t="2429" x="1862138" y="6342063"/>
          <p14:tracePt t="2429" x="1862138" y="6332538"/>
          <p14:tracePt t="2434" x="1862138" y="6324600"/>
          <p14:tracePt t="2435" x="1854200" y="6316663"/>
          <p14:tracePt t="2437" x="1854200" y="6307138"/>
          <p14:tracePt t="2437" x="1846263" y="6307138"/>
          <p14:tracePt t="2438" x="1846263" y="6299200"/>
          <p14:tracePt t="2440" x="1836738" y="6291263"/>
          <p14:tracePt t="2443" x="1836738" y="6281738"/>
          <p14:tracePt t="2459" x="1828800" y="6281738"/>
          <p14:tracePt t="2461" x="1803400" y="6230938"/>
          <p14:tracePt t="2462" x="1803400" y="6223000"/>
          <p14:tracePt t="2464" x="1795463" y="6223000"/>
          <p14:tracePt t="2470" x="1795463" y="6205538"/>
          <p14:tracePt t="2471" x="1785938" y="6205538"/>
          <p14:tracePt t="2483" x="1778000" y="6180138"/>
          <p14:tracePt t="2484" x="1770063" y="6154738"/>
          <p14:tracePt t="2487" x="1760538" y="6146800"/>
          <p14:tracePt t="2493" x="1752600" y="6121400"/>
          <p14:tracePt t="2496" x="1744663" y="6113463"/>
          <p14:tracePt t="2512" x="1719263" y="6053138"/>
          <p14:tracePt t="2513" x="1709738" y="6053138"/>
          <p14:tracePt t="2514" x="1709738" y="6045200"/>
          <p14:tracePt t="2520" x="1701800" y="6019800"/>
          <p14:tracePt t="2522" x="1693863" y="6019800"/>
          <p14:tracePt t="2523" x="1693863" y="6011863"/>
          <p14:tracePt t="2526" x="1693863" y="6002338"/>
          <p14:tracePt t="2526" x="1684338" y="6002338"/>
          <p14:tracePt t="2528" x="1684338" y="5994400"/>
          <p14:tracePt t="2530" x="1676400" y="5986463"/>
          <p14:tracePt t="2533" x="1676400" y="5976938"/>
          <p14:tracePt t="2539" x="1668463" y="5969000"/>
          <p14:tracePt t="2540" x="1658938" y="5961063"/>
          <p14:tracePt t="2547" x="1658938" y="5943600"/>
          <p14:tracePt t="2549" x="1651000" y="5926138"/>
          <p14:tracePt t="2552" x="1651000" y="5918200"/>
          <p14:tracePt t="2554" x="1651000" y="5910263"/>
          <p14:tracePt t="2554" x="1643063" y="5910263"/>
          <p14:tracePt t="2559" x="1643063" y="5900738"/>
          <p14:tracePt t="2563" x="1643063" y="5892800"/>
          <p14:tracePt t="2565" x="1633538" y="5875338"/>
          <p14:tracePt t="2566" x="1625600" y="5867400"/>
          <p14:tracePt t="2568" x="1625600" y="5859463"/>
          <p14:tracePt t="2569" x="1617663" y="5859463"/>
          <p14:tracePt t="2569" x="1617663" y="5849938"/>
          <p14:tracePt t="2583" x="1592263" y="5808663"/>
          <p14:tracePt t="2585" x="1592263" y="5799138"/>
          <p14:tracePt t="2595" x="1582738" y="5773738"/>
          <p14:tracePt t="2597" x="1574800" y="5757863"/>
          <p14:tracePt t="2598" x="1566863" y="5740400"/>
          <p14:tracePt t="2599" x="1566863" y="5732463"/>
          <p14:tracePt t="2601" x="1566863" y="5722938"/>
          <p14:tracePt t="2602" x="1557338" y="5722938"/>
          <p14:tracePt t="2603" x="1557338" y="5715000"/>
          <p14:tracePt t="2607" x="1549400" y="5707063"/>
          <p14:tracePt t="2610" x="1549400" y="5697538"/>
          <p14:tracePt t="2612" x="1549400" y="5689600"/>
          <p14:tracePt t="2614" x="1549400" y="5681663"/>
          <p14:tracePt t="2616" x="1541463" y="5681663"/>
          <p14:tracePt t="2617" x="1541463" y="5672138"/>
          <p14:tracePt t="2618" x="1541463" y="5664200"/>
          <p14:tracePt t="2621" x="1531938" y="5656263"/>
          <p14:tracePt t="2623" x="1531938" y="5646738"/>
          <p14:tracePt t="2634" x="1524000" y="5595938"/>
          <p14:tracePt t="2635" x="1524000" y="5588000"/>
          <p14:tracePt t="2636" x="1516063" y="5588000"/>
          <p14:tracePt t="2638" x="1516063" y="5580063"/>
          <p14:tracePt t="2640" x="1516063" y="5570538"/>
          <p14:tracePt t="2641" x="1516063" y="5562600"/>
          <p14:tracePt t="2645" x="1516063" y="5554663"/>
          <p14:tracePt t="2646" x="1516063" y="5545138"/>
          <p14:tracePt t="2647" x="1516063" y="5537200"/>
          <p14:tracePt t="2648" x="1506538" y="5537200"/>
          <p14:tracePt t="2649" x="1506538" y="5529263"/>
          <p14:tracePt t="2655" x="1498600" y="5494338"/>
          <p14:tracePt t="2656" x="1498600" y="5486400"/>
          <p14:tracePt t="2666" x="1490663" y="5461000"/>
          <p14:tracePt t="2667" x="1490663" y="5453063"/>
          <p14:tracePt t="2668" x="1481138" y="5443538"/>
          <p14:tracePt t="2668" x="1481138" y="5435600"/>
          <p14:tracePt t="2674" x="1473200" y="5410200"/>
          <p14:tracePt t="2692" x="1473200" y="5402263"/>
          <p14:tracePt t="2693" x="1455738" y="5316538"/>
          <p14:tracePt t="2695" x="1455738" y="5308600"/>
          <p14:tracePt t="2695" x="1455738" y="5300663"/>
          <p14:tracePt t="2697" x="1447800" y="5291138"/>
          <p14:tracePt t="2698" x="1447800" y="5283200"/>
          <p14:tracePt t="2699" x="1447800" y="5275263"/>
          <p14:tracePt t="2700" x="1447800" y="5265738"/>
          <p14:tracePt t="2705" x="1447800" y="5257800"/>
          <p14:tracePt t="2706" x="1447800" y="5232400"/>
          <p14:tracePt t="2707" x="1447800" y="5224463"/>
          <p14:tracePt t="2712" x="1447800" y="5214938"/>
          <p14:tracePt t="2713" x="1439863" y="5173663"/>
          <p14:tracePt t="2714" x="1439863" y="5164138"/>
          <p14:tracePt t="2719" x="1439863" y="5156200"/>
          <p14:tracePt t="2720" x="1439863" y="5138738"/>
          <p14:tracePt t="2721" x="1439863" y="5130800"/>
          <p14:tracePt t="2723" x="1439863" y="5113338"/>
          <p14:tracePt t="2726" x="1439863" y="5105400"/>
          <p14:tracePt t="2728" x="1439863" y="5097463"/>
          <p14:tracePt t="2730" x="1439863" y="5087938"/>
          <p14:tracePt t="2731" x="1439863" y="5080000"/>
          <p14:tracePt t="2735" x="1430338" y="5072063"/>
          <p14:tracePt t="2737" x="1430338" y="5062538"/>
          <p14:tracePt t="2747" x="1430338" y="5054600"/>
          <p14:tracePt t="2751" x="1430338" y="5046663"/>
          <p14:tracePt t="2781" x="1430338" y="5054600"/>
          <p14:tracePt t="2784" x="1439863" y="5054600"/>
          <p14:tracePt t="2798" x="1447800" y="5054600"/>
          <p14:tracePt t="2850" x="1447800" y="5046663"/>
          <p14:tracePt t="2857" x="1455738" y="5046663"/>
          <p14:tracePt t="2867" x="1455738" y="5037138"/>
          <p14:tracePt t="2868" x="1473200" y="5029200"/>
          <p14:tracePt t="2869" x="1473200" y="5021263"/>
          <p14:tracePt t="2877" x="1481138" y="5011738"/>
          <p14:tracePt t="2895" x="1490663" y="5011738"/>
          <p14:tracePt t="2896" x="1506538" y="4978400"/>
          <p14:tracePt t="2902" x="1506538" y="4970463"/>
          <p14:tracePt t="2906" x="1506538" y="4960938"/>
          <p14:tracePt t="2916" x="1506538" y="4935538"/>
          <p14:tracePt t="2919" x="1506538" y="4927600"/>
          <p14:tracePt t="2920" x="1506538" y="4919663"/>
          <p14:tracePt t="2929" x="1516063" y="4910138"/>
          <p14:tracePt t="2931" x="1516063" y="4884738"/>
          <p14:tracePt t="2936" x="1516063" y="4876800"/>
          <p14:tracePt t="2937" x="1516063" y="4859338"/>
          <p14:tracePt t="2938" x="1516063" y="4851400"/>
          <p14:tracePt t="2949" x="1524000" y="4800600"/>
          <p14:tracePt t="2951" x="1531938" y="4800600"/>
          <p14:tracePt t="2955" x="1531938" y="4792663"/>
          <p14:tracePt t="2956" x="1531938" y="4775200"/>
          <p14:tracePt t="2957" x="1531938" y="4767263"/>
          <p14:tracePt t="2962" x="1541463" y="4749800"/>
          <p14:tracePt t="2963" x="1541463" y="4741863"/>
          <p14:tracePt t="2968" x="1541463" y="4716463"/>
          <p14:tracePt t="2970" x="1541463" y="4706938"/>
          <p14:tracePt t="2981" x="1549400" y="4691063"/>
          <p14:tracePt t="2982" x="1549400" y="4656138"/>
          <p14:tracePt t="2987" x="1557338" y="4648200"/>
          <p14:tracePt t="2988" x="1557338" y="4640263"/>
          <p14:tracePt t="2988" x="1557338" y="4630738"/>
          <p14:tracePt t="2989" x="1557338" y="4622800"/>
          <p14:tracePt t="2992" x="1557338" y="4614863"/>
          <p14:tracePt t="2993" x="1557338" y="4605338"/>
          <p14:tracePt t="2999" x="1557338" y="4597400"/>
          <p14:tracePt t="3000" x="1566863" y="4579938"/>
          <p14:tracePt t="3001" x="1566863" y="4572000"/>
          <p14:tracePt t="3003" x="1566863" y="4564063"/>
          <p14:tracePt t="3004" x="1566863" y="4554538"/>
          <p14:tracePt t="3014" x="1566863" y="4538663"/>
          <p14:tracePt t="3015" x="1566863" y="4521200"/>
          <p14:tracePt t="3016" x="1566863" y="4513263"/>
          <p14:tracePt t="3021" x="1574800" y="4503738"/>
          <p14:tracePt t="3022" x="1574800" y="4495800"/>
          <p14:tracePt t="3024" x="1574800" y="4487863"/>
          <p14:tracePt t="3026" x="1574800" y="4478338"/>
          <p14:tracePt t="3030" x="1574800" y="4470400"/>
          <p14:tracePt t="3031" x="1574800" y="4462463"/>
          <p14:tracePt t="3036" x="1574800" y="4452938"/>
          <p14:tracePt t="3037" x="1574800" y="4445000"/>
          <p14:tracePt t="3042" x="1582738" y="4445000"/>
          <p14:tracePt t="3043" x="1582738" y="4437063"/>
          <p14:tracePt t="3044" x="1582738" y="4427538"/>
          <p14:tracePt t="3048" x="1582738" y="4419600"/>
          <p14:tracePt t="3052" x="1582738" y="4411663"/>
          <p14:tracePt t="3053" x="1582738" y="4402138"/>
          <p14:tracePt t="3055" x="1582738" y="4394200"/>
          <p14:tracePt t="3060" x="1582738" y="4386263"/>
          <p14:tracePt t="3067" x="1582738" y="4376738"/>
          <p14:tracePt t="3079" x="1592263" y="4368800"/>
          <p14:tracePt t="3080" x="1592263" y="4335463"/>
          <p14:tracePt t="3085" x="1592263" y="4325938"/>
          <p14:tracePt t="3090" x="1592263" y="4318000"/>
          <p14:tracePt t="3097" x="1592263" y="4310063"/>
          <p14:tracePt t="3102" x="1592263" y="4300538"/>
          <p14:tracePt t="3104" x="1600200" y="4300538"/>
          <p14:tracePt t="3115" x="1600200" y="4292600"/>
          <p14:tracePt t="3116" x="1600200" y="4284663"/>
          <p14:tracePt t="3120" x="1600200" y="4275138"/>
          <p14:tracePt t="3132" x="1600200" y="4267200"/>
          <p14:tracePt t="3136" x="1600200" y="4259263"/>
          <p14:tracePt t="3140" x="1600200" y="4249738"/>
          <p14:tracePt t="3148" x="1600200" y="4241800"/>
          <p14:tracePt t="3163" x="1600200" y="4233863"/>
          <p14:tracePt t="3181" x="1600200" y="4224338"/>
          <p14:tracePt t="3196" x="1600200" y="4216400"/>
          <p14:tracePt t="3198" x="1600200" y="4208463"/>
          <p14:tracePt t="3215" x="1600200" y="4198938"/>
          <p14:tracePt t="3216" x="1592263" y="4191000"/>
          <p14:tracePt t="3230" x="1592263" y="4183063"/>
          <p14:tracePt t="3236" x="1592263" y="4173538"/>
          <p14:tracePt t="3247" x="1582738" y="4157663"/>
          <p14:tracePt t="3253" x="1582738" y="4148138"/>
          <p14:tracePt t="3264" x="1582738" y="4132263"/>
          <p14:tracePt t="3283" x="1574800" y="4114800"/>
          <p14:tracePt t="3285" x="1574800" y="4106863"/>
          <p14:tracePt t="3299" x="1574800" y="4097338"/>
          <p14:tracePt t="3301" x="1574800" y="4089400"/>
          <p14:tracePt t="3306" x="1566863" y="4089400"/>
          <p14:tracePt t="3307" x="1566863" y="4081463"/>
          <p14:tracePt t="3313" x="1566863" y="4071938"/>
          <p14:tracePt t="3332" x="1566863" y="4056063"/>
          <p14:tracePt t="3336" x="1566863" y="4046538"/>
          <p14:tracePt t="3347" x="1557338" y="4038600"/>
          <p14:tracePt t="3365" x="1557338" y="4030663"/>
          <p14:tracePt t="3381" x="1557338" y="4021138"/>
          <p14:tracePt t="3396" x="1549400" y="4021138"/>
          <p14:tracePt t="3397" x="1549400" y="4013200"/>
          <p14:tracePt t="3406" x="1549400" y="4005263"/>
          <p14:tracePt t="3430" x="1549400" y="3995738"/>
          <p14:tracePt t="3431" x="1541463" y="3987800"/>
          <p14:tracePt t="3447" x="1541463" y="3979863"/>
          <p14:tracePt t="3448" x="1541463" y="3970338"/>
          <p14:tracePt t="3464" x="1541463" y="3962400"/>
          <p14:tracePt t="3468" x="1541463" y="3954463"/>
          <p14:tracePt t="4349" x="1541463" y="3962400"/>
          <p14:tracePt t="4488" x="1531938" y="3962400"/>
          <p14:tracePt t="4500" x="1531938" y="3954463"/>
          <p14:tracePt t="4504" x="1524000" y="3944938"/>
          <p14:tracePt t="4510" x="1516063" y="3937000"/>
          <p14:tracePt t="4528" x="1506538" y="3929063"/>
          <p14:tracePt t="4543" x="1506538" y="3919538"/>
          <p14:tracePt t="4596" x="1506538" y="3911600"/>
          <p14:tracePt t="4607" x="1506538" y="3903663"/>
          <p14:tracePt t="4616" x="1506538" y="3894138"/>
          <p14:tracePt t="4622" x="1506538" y="3886200"/>
          <p14:tracePt t="4633" x="1506538" y="3878263"/>
          <p14:tracePt t="4634" x="1506538" y="3868738"/>
          <p14:tracePt t="4648" x="1506538" y="3860800"/>
          <p14:tracePt t="4652" x="1506538" y="3852863"/>
          <p14:tracePt t="4690" x="1506538" y="3843338"/>
          <p14:tracePt t="4714" x="1506538" y="3835400"/>
          <p14:tracePt t="4939" x="1516063" y="3835400"/>
          <p14:tracePt t="4959" x="1524000" y="3835400"/>
          <p14:tracePt t="4969" x="1531938" y="3835400"/>
          <p14:tracePt t="4982" x="1541463" y="3835400"/>
          <p14:tracePt t="5077" x="1549400" y="3835400"/>
          <p14:tracePt t="5089" x="1557338" y="3835400"/>
          <p14:tracePt t="5101" x="1566863" y="3835400"/>
          <p14:tracePt t="5111" x="1574800" y="3835400"/>
          <p14:tracePt t="5112" x="1582738" y="3835400"/>
          <p14:tracePt t="5119" x="1592263" y="3835400"/>
          <p14:tracePt t="5128" x="1600200" y="3835400"/>
          <p14:tracePt t="5144" x="1608138" y="3835400"/>
          <p14:tracePt t="5161" x="1608138" y="3843338"/>
          <p14:tracePt t="5200" x="1617663" y="3843338"/>
          <p14:tracePt t="5218" x="1625600" y="3843338"/>
          <p14:tracePt t="5232" x="1625600" y="3835400"/>
          <p14:tracePt t="5235" x="1633538" y="3835400"/>
          <p14:tracePt t="5250" x="1643063" y="3835400"/>
          <p14:tracePt t="5265" x="1651000" y="3835400"/>
          <p14:tracePt t="5267" x="1658938" y="3835400"/>
          <p14:tracePt t="5271" x="1668463" y="3835400"/>
          <p14:tracePt t="5284" x="1684338" y="3835400"/>
          <p14:tracePt t="5290" x="1693863" y="3827463"/>
          <p14:tracePt t="5295" x="1701800" y="3827463"/>
          <p14:tracePt t="5296" x="1709738" y="3827463"/>
          <p14:tracePt t="5303" x="1719263" y="3827463"/>
          <p14:tracePt t="5305" x="1727200" y="3827463"/>
          <p14:tracePt t="5311" x="1735138" y="3827463"/>
          <p14:tracePt t="5316" x="1744663" y="3827463"/>
          <p14:tracePt t="5318" x="1752600" y="3827463"/>
          <p14:tracePt t="5319" x="1752600" y="3817938"/>
          <p14:tracePt t="5324" x="1760538" y="3817938"/>
          <p14:tracePt t="5329" x="1770063" y="3817938"/>
          <p14:tracePt t="5331" x="1778000" y="3817938"/>
          <p14:tracePt t="5336" x="1785938" y="3817938"/>
          <p14:tracePt t="5337" x="1795463" y="3810000"/>
          <p14:tracePt t="5345" x="1803400" y="3810000"/>
          <p14:tracePt t="5348" x="1811338" y="3810000"/>
          <p14:tracePt t="5364" x="1820863" y="3810000"/>
          <p14:tracePt t="5365" x="1846263" y="3802063"/>
          <p14:tracePt t="5367" x="1854200" y="3802063"/>
          <p14:tracePt t="5367" x="1854200" y="3792538"/>
          <p14:tracePt t="5372" x="1862138" y="3792538"/>
          <p14:tracePt t="5377" x="1871663" y="3792538"/>
          <p14:tracePt t="5380" x="1879600" y="3784600"/>
          <p14:tracePt t="5385" x="1887538" y="3784600"/>
          <p14:tracePt t="5390" x="1897063" y="3784600"/>
          <p14:tracePt t="5391" x="1897063" y="3776663"/>
          <p14:tracePt t="5394" x="1905000" y="3776663"/>
          <p14:tracePt t="5410" x="1922463" y="3767138"/>
          <p14:tracePt t="5415" x="1930400" y="3767138"/>
          <p14:tracePt t="5418" x="1930400" y="3759200"/>
          <p14:tracePt t="5421" x="1938338" y="3759200"/>
          <p14:tracePt t="5432" x="1955800" y="3741738"/>
          <p14:tracePt t="5434" x="1963738" y="3741738"/>
          <p14:tracePt t="5436" x="1973263" y="3741738"/>
          <p14:tracePt t="5441" x="1981200" y="3733800"/>
          <p14:tracePt t="5448" x="1998663" y="3725863"/>
          <p14:tracePt t="5449" x="2006600" y="3716338"/>
          <p14:tracePt t="5452" x="2014538" y="3716338"/>
          <p14:tracePt t="5458" x="2014538" y="3708400"/>
          <p14:tracePt t="5459" x="2032000" y="3708400"/>
          <p14:tracePt t="5476" x="2039938" y="3700463"/>
          <p14:tracePt t="5477" x="2100263" y="3683000"/>
          <p14:tracePt t="5478" x="2108200" y="3683000"/>
          <p14:tracePt t="5485" x="2125663" y="3675063"/>
          <p14:tracePt t="5486" x="2133600" y="3675063"/>
          <p14:tracePt t="5496" x="2141538" y="3665538"/>
          <p14:tracePt t="5498" x="2159000" y="3657600"/>
          <p14:tracePt t="5505" x="2176463" y="3657600"/>
          <p14:tracePt t="5506" x="2176463" y="3649663"/>
          <p14:tracePt t="5510" x="2184400" y="3649663"/>
          <p14:tracePt t="5516" x="2192338" y="3640138"/>
          <p14:tracePt t="5520" x="2201863" y="3640138"/>
          <p14:tracePt t="5522" x="2201863" y="3632200"/>
          <p14:tracePt t="5527" x="2209800" y="3632200"/>
          <p14:tracePt t="5531" x="2217738" y="3632200"/>
          <p14:tracePt t="5532" x="2217738" y="3624263"/>
          <p14:tracePt t="5544" x="2227263" y="3624263"/>
          <p14:tracePt t="5545" x="2227263" y="3614738"/>
          <p14:tracePt t="5546" x="2235200" y="3614738"/>
          <p14:tracePt t="5561" x="2243138" y="3606800"/>
          <p14:tracePt t="5589" x="2243138" y="3598863"/>
          <p14:tracePt t="5614" x="2235200" y="3598863"/>
          <p14:tracePt t="5622" x="2227263" y="3598863"/>
          <p14:tracePt t="5634" x="2217738" y="3589338"/>
          <p14:tracePt t="5635" x="2209800" y="3589338"/>
          <p14:tracePt t="5639" x="2201863" y="3589338"/>
          <p14:tracePt t="5649" x="2184400" y="3589338"/>
          <p14:tracePt t="5650" x="2184400" y="3581400"/>
          <p14:tracePt t="5652" x="2176463" y="3581400"/>
          <p14:tracePt t="5665" x="2166938" y="3581400"/>
          <p14:tracePt t="5666" x="2159000" y="3573463"/>
          <p14:tracePt t="5683" x="2141538" y="3563938"/>
          <p14:tracePt t="5689" x="2133600" y="3563938"/>
          <p14:tracePt t="5716" x="2116138" y="3556000"/>
          <p14:tracePt t="5721" x="2108200" y="3556000"/>
          <p14:tracePt t="5732" x="2100263" y="3556000"/>
          <p14:tracePt t="5735" x="2090738" y="3556000"/>
          <p14:tracePt t="5749" x="2074863" y="3556000"/>
          <p14:tracePt t="5753" x="2065338" y="3556000"/>
          <p14:tracePt t="5766" x="2057400" y="3556000"/>
          <p14:tracePt t="5772" x="2049463" y="3556000"/>
          <p14:tracePt t="5794" x="2049463" y="3563938"/>
          <p14:tracePt t="5798" x="2039938" y="3563938"/>
          <p14:tracePt t="5816" x="2032000" y="3573463"/>
          <p14:tracePt t="5817" x="2024063" y="3581400"/>
          <p14:tracePt t="5833" x="2006600" y="3598863"/>
          <p14:tracePt t="5836" x="1998663" y="3598863"/>
          <p14:tracePt t="5841" x="1998663" y="3606800"/>
          <p14:tracePt t="5848" x="1989138" y="3614738"/>
          <p14:tracePt t="5850" x="1989138" y="3624263"/>
          <p14:tracePt t="5851" x="1981200" y="3624263"/>
          <p14:tracePt t="5861" x="1981200" y="3632200"/>
          <p14:tracePt t="5868" x="1981200" y="3640138"/>
          <p14:tracePt t="5878" x="1973263" y="3649663"/>
          <p14:tracePt t="5881" x="1973263" y="3657600"/>
          <p14:tracePt t="5898" x="1973263" y="3665538"/>
          <p14:tracePt t="5899" x="1963738" y="3683000"/>
          <p14:tracePt t="5917" x="1963738" y="3700463"/>
          <p14:tracePt t="5918" x="1963738" y="3708400"/>
          <p14:tracePt t="5932" x="1963738" y="3716338"/>
          <p14:tracePt t="5933" x="1963738" y="3733800"/>
          <p14:tracePt t="5934" x="1973263" y="3733800"/>
          <p14:tracePt t="5940" x="1973263" y="3741738"/>
          <p14:tracePt t="5948" x="1981200" y="3741738"/>
          <p14:tracePt t="5950" x="1981200" y="3759200"/>
          <p14:tracePt t="5952" x="1989138" y="3759200"/>
          <p14:tracePt t="5953" x="1989138" y="3767138"/>
          <p14:tracePt t="5962" x="1998663" y="3776663"/>
          <p14:tracePt t="5965" x="2006600" y="3776663"/>
          <p14:tracePt t="5970" x="2006600" y="3784600"/>
          <p14:tracePt t="5973" x="2014538" y="3784600"/>
          <p14:tracePt t="5983" x="2024063" y="3784600"/>
          <p14:tracePt t="5984" x="2024063" y="3792538"/>
          <p14:tracePt t="5999" x="2032000" y="3792538"/>
          <p14:tracePt t="6000" x="2039938" y="3792538"/>
          <p14:tracePt t="6008" x="2049463" y="3792538"/>
          <p14:tracePt t="6017" x="2057400" y="3792538"/>
          <p14:tracePt t="6028" x="2074863" y="3792538"/>
          <p14:tracePt t="6033" x="2082800" y="3784600"/>
          <p14:tracePt t="6045" x="2100263" y="3784600"/>
          <p14:tracePt t="6046" x="2108200" y="3784600"/>
          <p14:tracePt t="6051" x="2116138" y="3784600"/>
          <p14:tracePt t="6060" x="2116138" y="3776663"/>
          <p14:tracePt t="6062" x="2133600" y="3776663"/>
          <p14:tracePt t="6063" x="2141538" y="3776663"/>
          <p14:tracePt t="6065" x="2151063" y="3776663"/>
          <p14:tracePt t="6082" x="2159000" y="3767138"/>
          <p14:tracePt t="6083" x="2184400" y="3767138"/>
          <p14:tracePt t="6084" x="2192338" y="3767138"/>
          <p14:tracePt t="6085" x="2192338" y="3759200"/>
          <p14:tracePt t="6086" x="2201863" y="3759200"/>
          <p14:tracePt t="6094" x="2217738" y="3759200"/>
          <p14:tracePt t="6096" x="2227263" y="3759200"/>
          <p14:tracePt t="6098" x="2235200" y="3759200"/>
          <p14:tracePt t="6100" x="2235200" y="3751263"/>
          <p14:tracePt t="6101" x="2243138" y="3751263"/>
          <p14:tracePt t="6108" x="2260600" y="3751263"/>
          <p14:tracePt t="6111" x="2268538" y="3751263"/>
          <p14:tracePt t="6113" x="2278063" y="3741738"/>
          <p14:tracePt t="6116" x="2286000" y="3741738"/>
          <p14:tracePt t="6117" x="2293938" y="3741738"/>
          <p14:tracePt t="6120" x="2303463" y="3741738"/>
          <p14:tracePt t="6122" x="2311400" y="3741738"/>
          <p14:tracePt t="6129" x="2328863" y="3733800"/>
          <p14:tracePt t="6134" x="2336800" y="3733800"/>
          <p14:tracePt t="6135" x="2344738" y="3725863"/>
          <p14:tracePt t="6137" x="2354263" y="3725863"/>
          <p14:tracePt t="6139" x="2362200" y="3725863"/>
          <p14:tracePt t="6142" x="2370138" y="3725863"/>
          <p14:tracePt t="6143" x="2370138" y="3716338"/>
          <p14:tracePt t="6148" x="2379663" y="3716338"/>
          <p14:tracePt t="6154" x="2387600" y="3708400"/>
          <p14:tracePt t="6166" x="2395538" y="3708400"/>
          <p14:tracePt t="6167" x="2395538" y="3700463"/>
          <p14:tracePt t="6170" x="2405063" y="3700463"/>
          <p14:tracePt t="6184" x="2405063" y="3690938"/>
          <p14:tracePt t="6186" x="2413000" y="3690938"/>
          <p14:tracePt t="6189" x="2413000" y="3683000"/>
          <p14:tracePt t="6203" x="2413000" y="3675063"/>
          <p14:tracePt t="6215" x="2413000" y="3665538"/>
          <p14:tracePt t="6217" x="2413000" y="3657600"/>
          <p14:tracePt t="6222" x="2413000" y="3649663"/>
          <p14:tracePt t="6233" x="2413000" y="3632200"/>
          <p14:tracePt t="6234" x="2413000" y="3624263"/>
          <p14:tracePt t="6241" x="2413000" y="3614738"/>
          <p14:tracePt t="6250" x="2413000" y="3598863"/>
          <p14:tracePt t="6255" x="2413000" y="3589338"/>
          <p14:tracePt t="6255" x="2405063" y="3589338"/>
          <p14:tracePt t="6266" x="2405063" y="3573463"/>
          <p14:tracePt t="6276" x="2395538" y="3573463"/>
          <p14:tracePt t="6277" x="2395538" y="3548063"/>
          <p14:tracePt t="6284" x="2387600" y="3538538"/>
          <p14:tracePt t="6287" x="2387600" y="3530600"/>
          <p14:tracePt t="6288" x="2379663" y="3530600"/>
          <p14:tracePt t="6296" x="2370138" y="3513138"/>
          <p14:tracePt t="6300" x="2370138" y="3505200"/>
          <p14:tracePt t="6315" x="2362200" y="3505200"/>
          <p14:tracePt t="6316" x="2336800" y="3487738"/>
          <p14:tracePt t="6316" x="2336800" y="3479800"/>
          <p14:tracePt t="6322" x="2328863" y="3479800"/>
          <p14:tracePt t="6323" x="2328863" y="3471863"/>
          <p14:tracePt t="6326" x="2319338" y="3471863"/>
          <p14:tracePt t="6327" x="2311400" y="3471863"/>
          <p14:tracePt t="6334" x="2303463" y="3462338"/>
          <p14:tracePt t="6340" x="2293938" y="3454400"/>
          <p14:tracePt t="6344" x="2286000" y="3454400"/>
          <p14:tracePt t="6346" x="2278063" y="3454400"/>
          <p14:tracePt t="6352" x="2278063" y="3446463"/>
          <p14:tracePt t="6354" x="2268538" y="3446463"/>
          <p14:tracePt t="6365" x="2260600" y="3436938"/>
          <p14:tracePt t="6366" x="2252663" y="3436938"/>
          <p14:tracePt t="6372" x="2243138" y="3436938"/>
          <p14:tracePt t="6383" x="2235200" y="3436938"/>
          <p14:tracePt t="6385" x="2227263" y="3436938"/>
          <p14:tracePt t="6395" x="2209800" y="3436938"/>
          <p14:tracePt t="6400" x="2201863" y="3436938"/>
          <p14:tracePt t="6402" x="2192338" y="3436938"/>
          <p14:tracePt t="6412" x="2176463" y="3436938"/>
          <p14:tracePt t="6413" x="2166938" y="3436938"/>
          <p14:tracePt t="6418" x="2166938" y="3446463"/>
          <p14:tracePt t="6419" x="2159000" y="3446463"/>
          <p14:tracePt t="6429" x="2151063" y="3446463"/>
          <p14:tracePt t="6430" x="2141538" y="3446463"/>
          <p14:tracePt t="6435" x="2141538" y="3454400"/>
          <p14:tracePt t="6449" x="2133600" y="3454400"/>
          <p14:tracePt t="6450" x="2116138" y="3462338"/>
          <p14:tracePt t="6456" x="2108200" y="3471863"/>
          <p14:tracePt t="6466" x="2100263" y="3479800"/>
          <p14:tracePt t="6479" x="2090738" y="3497263"/>
          <p14:tracePt t="6480" x="2082800" y="3497263"/>
          <p14:tracePt t="6482" x="2082800" y="3505200"/>
          <p14:tracePt t="6499" x="2065338" y="3530600"/>
          <p14:tracePt t="6504" x="2057400" y="3530600"/>
          <p14:tracePt t="6505" x="2057400" y="3538538"/>
          <p14:tracePt t="6506" x="2049463" y="3538538"/>
          <p14:tracePt t="6510" x="2049463" y="3548063"/>
          <p14:tracePt t="6516" x="2049463" y="3556000"/>
          <p14:tracePt t="6517" x="2039938" y="3556000"/>
          <p14:tracePt t="6527" x="2039938" y="3563938"/>
          <p14:tracePt t="6529" x="2039938" y="3573463"/>
          <p14:tracePt t="6545" x="2032000" y="3589338"/>
          <p14:tracePt t="6560" x="2032000" y="3598863"/>
          <p14:tracePt t="6562" x="2032000" y="3606800"/>
          <p14:tracePt t="6563" x="2032000" y="3614738"/>
          <p14:tracePt t="6578" x="2039938" y="3632200"/>
          <p14:tracePt t="6585" x="2039938" y="3640138"/>
          <p14:tracePt t="6595" x="2039938" y="3657600"/>
          <p14:tracePt t="6596" x="2049463" y="3657600"/>
          <p14:tracePt t="6601" x="2049463" y="3665538"/>
          <p14:tracePt t="6610" x="2057400" y="3665538"/>
          <p14:tracePt t="6616" x="2057400" y="3675063"/>
          <p14:tracePt t="6617" x="2074863" y="3683000"/>
          <p14:tracePt t="6623" x="2082800" y="3683000"/>
          <p14:tracePt t="6626" x="2082800" y="3690938"/>
          <p14:tracePt t="6627" x="2090738" y="3690938"/>
          <p14:tracePt t="6630" x="2100263" y="3700463"/>
          <p14:tracePt t="6638" x="2108200" y="3708400"/>
          <p14:tracePt t="6639" x="2116138" y="3708400"/>
          <p14:tracePt t="6643" x="2125663" y="3708400"/>
          <p14:tracePt t="6644" x="2125663" y="3716338"/>
          <p14:tracePt t="6646" x="2133600" y="3716338"/>
          <p14:tracePt t="6666" x="2141538" y="3725863"/>
          <p14:tracePt t="6667" x="2166938" y="3733800"/>
          <p14:tracePt t="6667" x="2176463" y="3733800"/>
          <p14:tracePt t="6673" x="2184400" y="3733800"/>
          <p14:tracePt t="6674" x="2192338" y="3733800"/>
          <p14:tracePt t="6678" x="2201863" y="3741738"/>
          <p14:tracePt t="6679" x="2209800" y="3741738"/>
          <p14:tracePt t="6685" x="2227263" y="3741738"/>
          <p14:tracePt t="6690" x="2235200" y="3741738"/>
          <p14:tracePt t="6691" x="2243138" y="3741738"/>
          <p14:tracePt t="6695" x="2252663" y="3741738"/>
          <p14:tracePt t="6696" x="2260600" y="3741738"/>
          <p14:tracePt t="6702" x="2268538" y="3741738"/>
          <p14:tracePt t="6703" x="2278063" y="3741738"/>
          <p14:tracePt t="6716" x="2286000" y="3741738"/>
          <p14:tracePt t="6717" x="2311400" y="3733800"/>
          <p14:tracePt t="6722" x="2319338" y="3733800"/>
          <p14:tracePt t="6724" x="2328863" y="3733800"/>
          <p14:tracePt t="6727" x="2336800" y="3733800"/>
          <p14:tracePt t="6734" x="2344738" y="3725863"/>
          <p14:tracePt t="6735" x="2354263" y="3725863"/>
          <p14:tracePt t="6740" x="2362200" y="3725863"/>
          <p14:tracePt t="6745" x="2370138" y="3725863"/>
          <p14:tracePt t="6747" x="2379663" y="3716338"/>
          <p14:tracePt t="6750" x="2387600" y="3716338"/>
          <p14:tracePt t="6767" x="2413000" y="3708400"/>
          <p14:tracePt t="6771" x="2420938" y="3700463"/>
          <p14:tracePt t="6777" x="2438400" y="3690938"/>
          <p14:tracePt t="6784" x="2446338" y="3690938"/>
          <p14:tracePt t="6785" x="2446338" y="3683000"/>
          <p14:tracePt t="6786" x="2455863" y="3683000"/>
          <p14:tracePt t="6795" x="2463800" y="3683000"/>
          <p14:tracePt t="6801" x="2471738" y="3683000"/>
          <p14:tracePt t="6812" x="2471738" y="3675063"/>
          <p14:tracePt t="6812" x="2481263" y="3675063"/>
          <p14:tracePt t="6827" x="2481263" y="3665538"/>
          <p14:tracePt t="6828" x="2481263" y="3657600"/>
          <p14:tracePt t="6834" x="2489200" y="3657600"/>
          <p14:tracePt t="6836" x="2489200" y="3649663"/>
          <p14:tracePt t="6846" x="2489200" y="3640138"/>
          <p14:tracePt t="6846" x="2497138" y="3632200"/>
          <p14:tracePt t="6849" x="2497138" y="3624263"/>
          <p14:tracePt t="6857" x="2497138" y="3614738"/>
          <p14:tracePt t="6861" x="2506663" y="3606800"/>
          <p14:tracePt t="6862" x="2506663" y="3598863"/>
          <p14:tracePt t="6869" x="2506663" y="3589338"/>
          <p14:tracePt t="6871" x="2506663" y="3581400"/>
          <p14:tracePt t="6882" x="2506663" y="3563938"/>
          <p14:tracePt t="6883" x="2506663" y="3556000"/>
          <p14:tracePt t="6888" x="2506663" y="3548063"/>
          <p14:tracePt t="6897" x="2506663" y="3538538"/>
          <p14:tracePt t="6899" x="2497138" y="3522663"/>
          <p14:tracePt t="6902" x="2489200" y="3513138"/>
          <p14:tracePt t="6911" x="2489200" y="3505200"/>
          <p14:tracePt t="6912" x="2481263" y="3505200"/>
          <p14:tracePt t="6918" x="2481263" y="3497263"/>
          <p14:tracePt t="6919" x="2481263" y="3487738"/>
          <p14:tracePt t="6922" x="2471738" y="3479800"/>
          <p14:tracePt t="6930" x="2471738" y="3471863"/>
          <p14:tracePt t="6932" x="2463800" y="3471863"/>
          <p14:tracePt t="6934" x="2463800" y="3462338"/>
          <p14:tracePt t="6937" x="2455863" y="3462338"/>
          <p14:tracePt t="6939" x="2455863" y="3454400"/>
          <p14:tracePt t="6949" x="2455863" y="3446463"/>
          <p14:tracePt t="6952" x="2446338" y="3446463"/>
          <p14:tracePt t="6953" x="2446338" y="3436938"/>
          <p14:tracePt t="6954" x="2438400" y="3436938"/>
          <p14:tracePt t="6961" x="2430463" y="3436938"/>
          <p14:tracePt t="6962" x="2430463" y="3429000"/>
          <p14:tracePt t="6968" x="2420938" y="3429000"/>
          <p14:tracePt t="6979" x="2413000" y="3429000"/>
          <p14:tracePt t="6987" x="2405063" y="3429000"/>
          <p14:tracePt t="6996" x="2395538" y="3429000"/>
          <p14:tracePt t="6996" x="2395538" y="3421063"/>
          <p14:tracePt t="7011" x="2387600" y="3421063"/>
          <p14:tracePt t="7044" x="2379663" y="3421063"/>
          <p14:tracePt t="7049" x="2379663" y="3429000"/>
          <p14:tracePt t="7055" x="2370138" y="3429000"/>
          <p14:tracePt t="7060" x="2362200" y="3429000"/>
          <p14:tracePt t="7063" x="2354263" y="3436938"/>
          <p14:tracePt t="7069" x="2344738" y="3436938"/>
          <p14:tracePt t="7071" x="2336800" y="3436938"/>
          <p14:tracePt t="7073" x="2336800" y="3446463"/>
          <p14:tracePt t="7074" x="2328863" y="3446463"/>
          <p14:tracePt t="7079" x="2311400" y="3454400"/>
          <p14:tracePt t="7085" x="2293938" y="3462338"/>
          <p14:tracePt t="7096" x="2278063" y="3471863"/>
          <p14:tracePt t="7097" x="2260600" y="3479800"/>
          <p14:tracePt t="7099" x="2252663" y="3479800"/>
          <p14:tracePt t="7116" x="2243138" y="3487738"/>
          <p14:tracePt t="7117" x="2192338" y="3505200"/>
          <p14:tracePt t="7119" x="2192338" y="3513138"/>
          <p14:tracePt t="7128" x="2176463" y="3522663"/>
          <p14:tracePt t="7134" x="2166938" y="3522663"/>
          <p14:tracePt t="7135" x="2166938" y="3530600"/>
          <p14:tracePt t="7144" x="2159000" y="3530600"/>
          <p14:tracePt t="7146" x="2159000" y="3538538"/>
          <p14:tracePt t="7162" x="2151063" y="3548063"/>
          <p14:tracePt t="7163" x="2151063" y="3556000"/>
          <p14:tracePt t="7178" x="2151063" y="3563938"/>
          <p14:tracePt t="7180" x="2141538" y="3563938"/>
          <p14:tracePt t="7184" x="2141538" y="3573463"/>
          <p14:tracePt t="7194" x="2141538" y="3581400"/>
          <p14:tracePt t="7202" x="2141538" y="3589338"/>
          <p14:tracePt t="7212" x="2141538" y="3598863"/>
          <p14:tracePt t="7212" x="2133600" y="3606800"/>
          <p14:tracePt t="7217" x="2133600" y="3614738"/>
          <p14:tracePt t="7220" x="2133600" y="3624263"/>
          <p14:tracePt t="7228" x="2133600" y="3632200"/>
          <p14:tracePt t="7229" x="2133600" y="3640138"/>
          <p14:tracePt t="7233" x="2133600" y="3649663"/>
          <p14:tracePt t="7245" x="2141538" y="3665538"/>
          <p14:tracePt t="7251" x="2141538" y="3675063"/>
          <p14:tracePt t="7261" x="2151063" y="3683000"/>
          <p14:tracePt t="7267" x="2159000" y="3683000"/>
          <p14:tracePt t="7279" x="2159000" y="3690938"/>
          <p14:tracePt t="7279" x="2159000" y="3700463"/>
          <p14:tracePt t="7285" x="2166938" y="3700463"/>
          <p14:tracePt t="7288" x="2176463" y="3700463"/>
          <p14:tracePt t="7289" x="2176463" y="3708400"/>
          <p14:tracePt t="7291" x="2184400" y="3708400"/>
          <p14:tracePt t="7301" x="2192338" y="3708400"/>
          <p14:tracePt t="7303" x="2201863" y="3708400"/>
          <p14:tracePt t="7312" x="2209800" y="3716338"/>
          <p14:tracePt t="7313" x="2217738" y="3716338"/>
          <p14:tracePt t="7319" x="2227263" y="3716338"/>
          <p14:tracePt t="7321" x="2235200" y="3716338"/>
          <p14:tracePt t="7321" x="2243138" y="3716338"/>
          <p14:tracePt t="7332" x="2260600" y="3716338"/>
          <p14:tracePt t="7333" x="2268538" y="3716338"/>
          <p14:tracePt t="7335" x="2278063" y="3716338"/>
          <p14:tracePt t="7340" x="2286000" y="3716338"/>
          <p14:tracePt t="7344" x="2293938" y="3716338"/>
          <p14:tracePt t="7345" x="2303463" y="3716338"/>
          <p14:tracePt t="7350" x="2311400" y="3716338"/>
          <p14:tracePt t="7352" x="2319338" y="3716338"/>
          <p14:tracePt t="7355" x="2328863" y="3716338"/>
          <p14:tracePt t="7366" x="2344738" y="3708400"/>
          <p14:tracePt t="7367" x="2354263" y="3708400"/>
          <p14:tracePt t="7373" x="2370138" y="3708400"/>
          <p14:tracePt t="7377" x="2379663" y="3708400"/>
          <p14:tracePt t="7384" x="2387600" y="3708400"/>
          <p14:tracePt t="7385" x="2395538" y="3708400"/>
          <p14:tracePt t="7390" x="2405063" y="3700463"/>
          <p14:tracePt t="7396" x="2413000" y="3700463"/>
          <p14:tracePt t="7402" x="2420938" y="3700463"/>
          <p14:tracePt t="7403" x="2420938" y="3690938"/>
          <p14:tracePt t="7417" x="2430463" y="3690938"/>
          <p14:tracePt t="7418" x="2438400" y="3683000"/>
          <p14:tracePt t="7423" x="2446338" y="3683000"/>
          <p14:tracePt t="7434" x="2455863" y="3683000"/>
          <p14:tracePt t="7451" x="2455863" y="3675063"/>
          <p14:tracePt t="7456" x="2463800" y="3675063"/>
          <p14:tracePt t="7457" x="2463800" y="3665538"/>
          <p14:tracePt t="7467" x="2463800" y="3657600"/>
          <p14:tracePt t="7468" x="2471738" y="3657600"/>
          <p14:tracePt t="7470" x="2471738" y="3649663"/>
          <p14:tracePt t="7479" x="2471738" y="3640138"/>
          <p14:tracePt t="7480" x="2481263" y="3632200"/>
          <p14:tracePt t="7486" x="2481263" y="3624263"/>
          <p14:tracePt t="7499" x="2481263" y="3614738"/>
          <p14:tracePt t="7515" x="2481263" y="3589338"/>
          <p14:tracePt t="7522" x="2489200" y="3556000"/>
          <p14:tracePt t="7528" x="2489200" y="3538538"/>
          <p14:tracePt t="7533" x="2489200" y="3530600"/>
          <p14:tracePt t="7537" x="2481263" y="3513138"/>
          <p14:tracePt t="7540" x="2481263" y="3505200"/>
          <p14:tracePt t="7544" x="2481263" y="3497263"/>
          <p14:tracePt t="7547" x="2481263" y="3487738"/>
          <p14:tracePt t="7552" x="2471738" y="3479800"/>
          <p14:tracePt t="7555" x="2471738" y="3471863"/>
          <p14:tracePt t="7558" x="2463800" y="3462338"/>
          <p14:tracePt t="7561" x="2463800" y="3454400"/>
          <p14:tracePt t="7564" x="2463800" y="3446463"/>
          <p14:tracePt t="7567" x="2455863" y="3446463"/>
          <p14:tracePt t="7570" x="2455863" y="3436938"/>
          <p14:tracePt t="7574" x="2455863" y="3429000"/>
          <p14:tracePt t="7578" x="2446338" y="3429000"/>
          <p14:tracePt t="7600" x="2446338" y="3421063"/>
          <p14:tracePt t="7602" x="2413000" y="3386138"/>
          <p14:tracePt t="7607" x="2413000" y="3378200"/>
          <p14:tracePt t="7609" x="2405063" y="3378200"/>
          <p14:tracePt t="7612" x="2405063" y="3370263"/>
          <p14:tracePt t="7613" x="2395538" y="3370263"/>
          <p14:tracePt t="7623" x="2379663" y="3360738"/>
          <p14:tracePt t="7628" x="2370138" y="3352800"/>
          <p14:tracePt t="7633" x="2362200" y="3344863"/>
          <p14:tracePt t="7646" x="2344738" y="3335338"/>
          <p14:tracePt t="7648" x="2336800" y="3335338"/>
          <p14:tracePt t="7651" x="2328863" y="3327400"/>
          <p14:tracePt t="7658" x="2319338" y="3327400"/>
          <p14:tracePt t="7662" x="2311400" y="3327400"/>
          <p14:tracePt t="7668" x="2303463" y="3327400"/>
          <p14:tracePt t="7670" x="2293938" y="3327400"/>
          <p14:tracePt t="7671" x="2293938" y="3319463"/>
          <p14:tracePt t="7675" x="2286000" y="3319463"/>
          <p14:tracePt t="7681" x="2278063" y="3319463"/>
          <p14:tracePt t="7684" x="2268538" y="3319463"/>
          <p14:tracePt t="7688" x="2260600" y="3319463"/>
          <p14:tracePt t="7700" x="2243138" y="3319463"/>
          <p14:tracePt t="7704" x="2235200" y="3319463"/>
          <p14:tracePt t="7708" x="2227263" y="3319463"/>
          <p14:tracePt t="7717" x="2217738" y="3319463"/>
          <p14:tracePt t="7723" x="2209800" y="3319463"/>
          <p14:tracePt t="7750" x="2201863" y="3319463"/>
          <p14:tracePt t="7764" x="2201863" y="3327400"/>
          <p14:tracePt t="7768" x="2192338" y="3327400"/>
          <p14:tracePt t="7785" x="2184400" y="3327400"/>
          <p14:tracePt t="7786" x="2176463" y="3327400"/>
          <p14:tracePt t="7790" x="2166938" y="3327400"/>
          <p14:tracePt t="7801" x="2159000" y="3335338"/>
          <p14:tracePt t="7810" x="2151063" y="3335338"/>
          <p14:tracePt t="7811" x="2151063" y="3344863"/>
          <p14:tracePt t="7818" x="2141538" y="3344863"/>
          <p14:tracePt t="7819" x="2133600" y="3344863"/>
          <p14:tracePt t="7835" x="2116138" y="3360738"/>
          <p14:tracePt t="7840" x="2108200" y="3360738"/>
          <p14:tracePt t="7845" x="2100263" y="3360738"/>
          <p14:tracePt t="7851" x="2090738" y="3370263"/>
          <p14:tracePt t="7858" x="2082800" y="3378200"/>
          <p14:tracePt t="7862" x="2074863" y="3378200"/>
          <p14:tracePt t="7863" x="2065338" y="3386138"/>
          <p14:tracePt t="7871" x="2049463" y="3386138"/>
          <p14:tracePt t="7872" x="2049463" y="3395663"/>
          <p14:tracePt t="7874" x="2039938" y="3395663"/>
          <p14:tracePt t="7878" x="2032000" y="3395663"/>
          <p14:tracePt t="7879" x="2032000" y="3403600"/>
          <p14:tracePt t="7881" x="2024063" y="3403600"/>
          <p14:tracePt t="7884" x="2014538" y="3403600"/>
          <p14:tracePt t="7885" x="2014538" y="3411538"/>
          <p14:tracePt t="7886" x="2006600" y="3411538"/>
          <p14:tracePt t="7898" x="1981200" y="3421063"/>
          <p14:tracePt t="7904" x="1973263" y="3429000"/>
          <p14:tracePt t="7915" x="1963738" y="3429000"/>
          <p14:tracePt t="7921" x="1955800" y="3429000"/>
          <p14:tracePt t="8160" x="1955800" y="3436938"/>
          <p14:tracePt t="8167" x="1947863" y="3436938"/>
          <p14:tracePt t="8187" x="1947863" y="3446463"/>
          <p14:tracePt t="8197" x="1938338" y="3446463"/>
          <p14:tracePt t="8198" x="1930400" y="3454400"/>
          <p14:tracePt t="8205" x="1922463" y="3462338"/>
          <p14:tracePt t="8214" x="1922463" y="3471863"/>
          <p14:tracePt t="8215" x="1912938" y="3471863"/>
          <p14:tracePt t="8228" x="1905000" y="3471863"/>
          <p14:tracePt t="8229" x="1905000" y="3479800"/>
          <p14:tracePt t="8262" x="1897063" y="3479800"/>
          <p14:tracePt t="8307" x="1897063" y="3487738"/>
          <p14:tracePt t="8323" x="1887538" y="3487738"/>
          <p14:tracePt t="8338" x="1879600" y="3497263"/>
          <p14:tracePt t="8344" x="1871663" y="3497263"/>
          <p14:tracePt t="8352" x="1862138" y="3505200"/>
          <p14:tracePt t="8354" x="1854200" y="3505200"/>
          <p14:tracePt t="8362" x="1846263" y="3505200"/>
          <p14:tracePt t="8371" x="1828800" y="3513138"/>
          <p14:tracePt t="8377" x="1811338" y="3513138"/>
          <p14:tracePt t="8380" x="1811338" y="3522663"/>
          <p14:tracePt t="8381" x="1803400" y="3522663"/>
          <p14:tracePt t="8388" x="1795463" y="3522663"/>
          <p14:tracePt t="8401" x="1778000" y="3522663"/>
          <p14:tracePt t="8402" x="1770063" y="3530600"/>
          <p14:tracePt t="8406" x="1760538" y="3530600"/>
          <p14:tracePt t="8413" x="1752600" y="3530600"/>
          <p14:tracePt t="8418" x="1744663" y="3530600"/>
          <p14:tracePt t="8428" x="1735138" y="3530600"/>
          <p14:tracePt t="8429" x="1735138" y="3538538"/>
          <p14:tracePt t="8430" x="1727200" y="3538538"/>
          <p14:tracePt t="8445" x="1719263" y="3538538"/>
          <p14:tracePt t="8452" x="1709738" y="3538538"/>
          <p14:tracePt t="8462" x="1709738" y="3548063"/>
          <p14:tracePt t="8504" x="1701800" y="3556000"/>
          <p14:tracePt t="8515" x="1693863" y="3563938"/>
          <p14:tracePt t="8531" x="1684338" y="3573463"/>
          <p14:tracePt t="8533" x="1676400" y="3573463"/>
          <p14:tracePt t="8534" x="1676400" y="3581400"/>
          <p14:tracePt t="8536" x="1668463" y="3581400"/>
          <p14:tracePt t="8547" x="1658938" y="3589338"/>
          <p14:tracePt t="8554" x="1651000" y="3598863"/>
          <p14:tracePt t="8563" x="1651000" y="3606800"/>
          <p14:tracePt t="8569" x="1643063" y="3614738"/>
          <p14:tracePt t="8580" x="1625600" y="3624263"/>
          <p14:tracePt t="8586" x="1617663" y="3632200"/>
          <p14:tracePt t="8596" x="1608138" y="3640138"/>
          <p14:tracePt t="8598" x="1600200" y="3640138"/>
          <p14:tracePt t="8603" x="1600200" y="3649663"/>
          <p14:tracePt t="8605" x="1592263" y="3649663"/>
          <p14:tracePt t="8607" x="1592263" y="3657600"/>
          <p14:tracePt t="8608" x="1582738" y="3657600"/>
          <p14:tracePt t="8618" x="1574800" y="3665538"/>
          <p14:tracePt t="8619" x="1566863" y="3665538"/>
          <p14:tracePt t="8621" x="1566863" y="3675063"/>
          <p14:tracePt t="8632" x="1549400" y="3683000"/>
          <p14:tracePt t="8635" x="1541463" y="3683000"/>
          <p14:tracePt t="8691" x="1531938" y="3683000"/>
          <p14:tracePt t="8705" x="1531938" y="3690938"/>
          <p14:tracePt t="8711" x="1531938" y="3700463"/>
          <p14:tracePt t="8712" x="1524000" y="3700463"/>
          <p14:tracePt t="8719" x="1524000" y="3708400"/>
          <p14:tracePt t="8721" x="1516063" y="3708400"/>
          <p14:tracePt t="8721" x="1516063" y="3716338"/>
          <p14:tracePt t="8727" x="1506538" y="3725863"/>
          <p14:tracePt t="8737" x="1506538" y="3733800"/>
          <p14:tracePt t="8738" x="1498600" y="3741738"/>
          <p14:tracePt t="8739" x="1490663" y="3741738"/>
          <p14:tracePt t="8744" x="1481138" y="3751263"/>
          <p14:tracePt t="8753" x="1473200" y="3759200"/>
          <p14:tracePt t="8754" x="1473200" y="3767138"/>
          <p14:tracePt t="8761" x="1465263" y="3767138"/>
          <p14:tracePt t="8762" x="1465263" y="3776663"/>
          <p14:tracePt t="8765" x="1455738" y="3776663"/>
          <p14:tracePt t="8778" x="1455738" y="3784600"/>
          <p14:tracePt t="8782" x="1447800" y="3784600"/>
          <p14:tracePt t="8886" x="1447800" y="3792538"/>
          <p14:tracePt t="16793" x="1455738" y="3792538"/>
          <p14:tracePt t="16827" x="1465263" y="3792538"/>
          <p14:tracePt t="16837" x="1473200" y="3792538"/>
          <p14:tracePt t="16846" x="1481138" y="3792538"/>
          <p14:tracePt t="16851" x="1490663" y="3792538"/>
          <p14:tracePt t="16855" x="1490663" y="3784600"/>
          <p14:tracePt t="16859" x="1498600" y="3784600"/>
          <p14:tracePt t="16874" x="1506538" y="3784600"/>
          <p14:tracePt t="16875" x="1531938" y="3784600"/>
          <p14:tracePt t="16877" x="1541463" y="3784600"/>
          <p14:tracePt t="16882" x="1549400" y="3784600"/>
          <p14:tracePt t="16886" x="1557338" y="3784600"/>
          <p14:tracePt t="16896" x="1566863" y="3784600"/>
          <p14:tracePt t="17059" x="1574800" y="3784600"/>
          <p14:tracePt t="17066" x="1582738" y="3784600"/>
          <p14:tracePt t="17080" x="1608138" y="3784600"/>
          <p14:tracePt t="17081" x="1608138" y="3776663"/>
          <p14:tracePt t="17082" x="1617663" y="3776663"/>
          <p14:tracePt t="17084" x="1625600" y="3776663"/>
          <p14:tracePt t="17094" x="1643063" y="3776663"/>
          <p14:tracePt t="17096" x="1651000" y="3776663"/>
          <p14:tracePt t="17096" x="1651000" y="3767138"/>
          <p14:tracePt t="17097" x="1658938" y="3767138"/>
          <p14:tracePt t="17098" x="1668463" y="3767138"/>
          <p14:tracePt t="17100" x="1676400" y="3767138"/>
          <p14:tracePt t="17102" x="1684338" y="3767138"/>
          <p14:tracePt t="17104" x="1693863" y="3767138"/>
          <p14:tracePt t="17105" x="1701800" y="3767138"/>
          <p14:tracePt t="17115" x="1709738" y="3767138"/>
          <p14:tracePt t="17116" x="1770063" y="3759200"/>
          <p14:tracePt t="17119" x="1778000" y="3759200"/>
          <p14:tracePt t="17125" x="1811338" y="3759200"/>
          <p14:tracePt t="17129" x="1862138" y="3759200"/>
          <p14:tracePt t="17130" x="1887538" y="3759200"/>
          <p14:tracePt t="17132" x="1897063" y="3751263"/>
          <p14:tracePt t="17133" x="1922463" y="3751263"/>
          <p14:tracePt t="17134" x="1930400" y="3751263"/>
          <p14:tracePt t="17136" x="1947863" y="3751263"/>
          <p14:tracePt t="17136" x="1955800" y="3751263"/>
          <p14:tracePt t="17142" x="1973263" y="3751263"/>
          <p14:tracePt t="17146" x="2006600" y="3751263"/>
          <p14:tracePt t="17147" x="2049463" y="3751263"/>
          <p14:tracePt t="17148" x="2057400" y="3751263"/>
          <p14:tracePt t="17149" x="2065338" y="3751263"/>
          <p14:tracePt t="17150" x="2074863" y="3751263"/>
          <p14:tracePt t="17151" x="2090738" y="3751263"/>
          <p14:tracePt t="17152" x="2116138" y="3751263"/>
          <p14:tracePt t="17153" x="2125663" y="3751263"/>
          <p14:tracePt t="17156" x="2133600" y="3751263"/>
          <p14:tracePt t="17159" x="2159000" y="3751263"/>
          <p14:tracePt t="17162" x="2192338" y="3751263"/>
          <p14:tracePt t="17163" x="2252663" y="3751263"/>
          <p14:tracePt t="17164" x="2260600" y="3751263"/>
          <p14:tracePt t="17165" x="2268538" y="3751263"/>
          <p14:tracePt t="17166" x="2286000" y="3751263"/>
          <p14:tracePt t="17167" x="2293938" y="3751263"/>
          <p14:tracePt t="17168" x="2303463" y="3751263"/>
          <p14:tracePt t="17169" x="2311400" y="3751263"/>
          <p14:tracePt t="17170" x="2319338" y="3759200"/>
          <p14:tracePt t="17171" x="2336800" y="3759200"/>
          <p14:tracePt t="17173" x="2362200" y="3759200"/>
          <p14:tracePt t="17174" x="2379663" y="3759200"/>
          <p14:tracePt t="17176" x="2387600" y="3759200"/>
          <p14:tracePt t="17177" x="2405063" y="3759200"/>
          <p14:tracePt t="17178" x="2413000" y="3759200"/>
          <p14:tracePt t="17179" x="2420938" y="3759200"/>
          <p14:tracePt t="17180" x="2438400" y="3759200"/>
          <p14:tracePt t="17181" x="2455863" y="3759200"/>
          <p14:tracePt t="17182" x="2481263" y="3759200"/>
          <p14:tracePt t="17183" x="2506663" y="3759200"/>
          <p14:tracePt t="17188" x="2514600" y="3759200"/>
          <p14:tracePt t="17189" x="2557463" y="3759200"/>
          <p14:tracePt t="17192" x="2582863" y="3759200"/>
          <p14:tracePt t="17195" x="2598738" y="3759200"/>
          <p14:tracePt t="17195" x="2633663" y="3759200"/>
          <p14:tracePt t="17196" x="2659063" y="3767138"/>
          <p14:tracePt t="17197" x="2684463" y="3767138"/>
          <p14:tracePt t="17198" x="2692400" y="3767138"/>
          <p14:tracePt t="17199" x="2709863" y="3767138"/>
          <p14:tracePt t="17200" x="2717800" y="3767138"/>
          <p14:tracePt t="17201" x="2725738" y="3767138"/>
          <p14:tracePt t="17202" x="2743200" y="3767138"/>
          <p14:tracePt t="17204" x="2751138" y="3767138"/>
          <p14:tracePt t="17205" x="2768600" y="3767138"/>
          <p14:tracePt t="17206" x="2776538" y="3767138"/>
          <p14:tracePt t="17207" x="2794000" y="3767138"/>
          <p14:tracePt t="17208" x="2836863" y="3767138"/>
          <p14:tracePt t="17209" x="2852738" y="3767138"/>
          <p14:tracePt t="17211" x="2862263" y="3767138"/>
          <p14:tracePt t="17212" x="2887663" y="3767138"/>
          <p14:tracePt t="17213" x="2895600" y="3767138"/>
          <p14:tracePt t="17218" x="2938463" y="3776663"/>
          <p14:tracePt t="17219" x="2946400" y="3776663"/>
          <p14:tracePt t="17221" x="2971800" y="3776663"/>
          <p14:tracePt t="17222" x="2997200" y="3784600"/>
          <p14:tracePt t="17224" x="3005138" y="3784600"/>
          <p14:tracePt t="17225" x="3030538" y="3784600"/>
          <p14:tracePt t="17228" x="3055938" y="3792538"/>
          <p14:tracePt t="17229" x="3065463" y="3792538"/>
          <p14:tracePt t="17230" x="3073400" y="3792538"/>
          <p14:tracePt t="17231" x="3081338" y="3792538"/>
          <p14:tracePt t="17232" x="3090863" y="3792538"/>
          <p14:tracePt t="17232" x="3098800" y="3802063"/>
          <p14:tracePt t="17239" x="3116263" y="3802063"/>
          <p14:tracePt t="17242" x="3167063" y="3802063"/>
          <p14:tracePt t="17244" x="3192463" y="3810000"/>
          <p14:tracePt t="17245" x="3200400" y="3810000"/>
          <p14:tracePt t="17246" x="3208338" y="3810000"/>
          <p14:tracePt t="17247" x="3217863" y="3817938"/>
          <p14:tracePt t="17248" x="3233738" y="3817938"/>
          <p14:tracePt t="17250" x="3276600" y="3827463"/>
          <p14:tracePt t="17251" x="3284538" y="3827463"/>
          <p14:tracePt t="17252" x="3294063" y="3827463"/>
          <p14:tracePt t="17253" x="3302000" y="3827463"/>
          <p14:tracePt t="17254" x="3309938" y="3835400"/>
          <p14:tracePt t="17255" x="3327400" y="3835400"/>
          <p14:tracePt t="17256" x="3335338" y="3835400"/>
          <p14:tracePt t="17258" x="3352800" y="3835400"/>
          <p14:tracePt t="17259" x="3360738" y="3835400"/>
          <p14:tracePt t="17260" x="3370263" y="3835400"/>
          <p14:tracePt t="17261" x="3386138" y="3835400"/>
          <p14:tracePt t="17263" x="3411538" y="3843338"/>
          <p14:tracePt t="17263" x="3421063" y="3843338"/>
          <p14:tracePt t="17271" x="3429000" y="3843338"/>
          <p14:tracePt t="17272" x="3513138" y="3860800"/>
          <p14:tracePt t="17276" x="3522663" y="3860800"/>
          <p14:tracePt t="17291" x="3548063" y="3860800"/>
          <p14:tracePt t="17293" x="3708400" y="3878263"/>
          <p14:tracePt t="17294" x="3741738" y="3886200"/>
          <p14:tracePt t="17295" x="3751263" y="3886200"/>
          <p14:tracePt t="17296" x="3759200" y="3886200"/>
          <p14:tracePt t="17297" x="3776663" y="3894138"/>
          <p14:tracePt t="17298" x="3784600" y="3894138"/>
          <p14:tracePt t="17299" x="3792538" y="3894138"/>
          <p14:tracePt t="17300" x="3810000" y="3894138"/>
          <p14:tracePt t="17301" x="3817938" y="3894138"/>
          <p14:tracePt t="17302" x="3827463" y="3903663"/>
          <p14:tracePt t="17303" x="3843338" y="3903663"/>
          <p14:tracePt t="17316" x="3852863" y="3903663"/>
          <p14:tracePt t="17317" x="4089400" y="3937000"/>
          <p14:tracePt t="17318" x="4114800" y="3937000"/>
          <p14:tracePt t="17319" x="4140200" y="3937000"/>
          <p14:tracePt t="17320" x="4165600" y="3937000"/>
          <p14:tracePt t="17321" x="4173538" y="3937000"/>
          <p14:tracePt t="17321" x="4191000" y="3944938"/>
          <p14:tracePt t="17333" x="4216400" y="3944938"/>
          <p14:tracePt t="17333" x="4445000" y="3962400"/>
          <p14:tracePt t="17334" x="4470400" y="3962400"/>
          <p14:tracePt t="17335" x="4495800" y="3970338"/>
          <p14:tracePt t="17336" x="4521200" y="3970338"/>
          <p14:tracePt t="17337" x="4572000" y="3979863"/>
          <p14:tracePt t="17338" x="4597400" y="3979863"/>
          <p14:tracePt t="17340" x="4622800" y="3987800"/>
          <p14:tracePt t="17342" x="4630738" y="3987800"/>
          <p14:tracePt t="17343" x="4681538" y="3995738"/>
          <p14:tracePt t="17344" x="4716463" y="3995738"/>
          <p14:tracePt t="17345" x="4767263" y="3995738"/>
          <p14:tracePt t="17347" x="4792663" y="4005263"/>
          <p14:tracePt t="17348" x="4818063" y="4013200"/>
          <p14:tracePt t="17350" x="4859338" y="4013200"/>
          <p14:tracePt t="17351" x="4910138" y="4013200"/>
          <p14:tracePt t="17352" x="4927600" y="4021138"/>
          <p14:tracePt t="17353" x="4970463" y="4021138"/>
          <p14:tracePt t="17354" x="4995863" y="4030663"/>
          <p14:tracePt t="17356" x="5021263" y="4038600"/>
          <p14:tracePt t="17357" x="5029200" y="4038600"/>
          <p14:tracePt t="17358" x="5080000" y="4038600"/>
          <p14:tracePt t="17360" x="5105400" y="4046538"/>
          <p14:tracePt t="17361" x="5130800" y="4046538"/>
          <p14:tracePt t="17362" x="5199063" y="4064000"/>
          <p14:tracePt t="17364" x="5257800" y="4071938"/>
          <p14:tracePt t="17365" x="5275263" y="4071938"/>
          <p14:tracePt t="17366" x="5283200" y="4071938"/>
          <p14:tracePt t="17367" x="5308600" y="4081463"/>
          <p14:tracePt t="17369" x="5334000" y="4089400"/>
          <p14:tracePt t="17370" x="5418138" y="4097338"/>
          <p14:tracePt t="17371" x="5443538" y="4097338"/>
          <p14:tracePt t="17373" x="5461000" y="4106863"/>
          <p14:tracePt t="17374" x="5503863" y="4114800"/>
          <p14:tracePt t="17376" x="5554663" y="4122738"/>
          <p14:tracePt t="17378" x="5595938" y="4132263"/>
          <p14:tracePt t="17379" x="5646738" y="4132263"/>
          <p14:tracePt t="17380" x="5672138" y="4140200"/>
          <p14:tracePt t="17382" x="5715000" y="4148138"/>
          <p14:tracePt t="17383" x="5773738" y="4157663"/>
          <p14:tracePt t="17384" x="5799138" y="4165600"/>
          <p14:tracePt t="17385" x="5824538" y="4165600"/>
          <p14:tracePt t="17386" x="5842000" y="4165600"/>
          <p14:tracePt t="17387" x="5867400" y="4173538"/>
          <p14:tracePt t="17387" x="5910263" y="4183063"/>
          <p14:tracePt t="17388" x="5926138" y="4183063"/>
          <p14:tracePt t="17389" x="5951538" y="4191000"/>
          <p14:tracePt t="17391" x="5969000" y="4191000"/>
          <p14:tracePt t="17392" x="5994400" y="4191000"/>
          <p14:tracePt t="17418" x="6019800" y="4191000"/>
          <p14:tracePt t="17421" x="6646863" y="4310063"/>
          <p14:tracePt t="17422" x="6756400" y="4335463"/>
          <p14:tracePt t="17425" x="6781800" y="4343400"/>
          <p14:tracePt t="17441" x="6832600" y="4351338"/>
          <p14:tracePt t="17442" x="7239000" y="4419600"/>
          <p14:tracePt t="17444" x="7264400" y="4427538"/>
          <p14:tracePt t="17445" x="7297738" y="4437063"/>
          <p14:tracePt t="17445" x="7307263" y="4437063"/>
          <p14:tracePt t="17453" x="7315200" y="4437063"/>
          <p14:tracePt t="17454" x="7493000" y="4462463"/>
          <p14:tracePt t="17456" x="7500938" y="4462463"/>
          <p14:tracePt t="17459" x="7535863" y="4462463"/>
          <p14:tracePt t="17461" x="7586663" y="4470400"/>
          <p14:tracePt t="17462" x="7620000" y="4478338"/>
          <p14:tracePt t="17463" x="7627938" y="4478338"/>
          <p14:tracePt t="17464" x="7653338" y="4487863"/>
          <p14:tracePt t="17465" x="7662863" y="4487863"/>
          <p14:tracePt t="17466" x="7678738" y="4487863"/>
          <p14:tracePt t="17467" x="7688263" y="4487863"/>
          <p14:tracePt t="17468" x="7696200" y="4495800"/>
          <p14:tracePt t="17469" x="7704138" y="4495800"/>
          <p14:tracePt t="17470" x="7713663" y="4495800"/>
          <p14:tracePt t="17471" x="7729538" y="4495800"/>
          <p14:tracePt t="17472" x="7747000" y="4503738"/>
          <p14:tracePt t="17474" x="7754938" y="4503738"/>
          <p14:tracePt t="17474" x="7805738" y="4521200"/>
          <p14:tracePt t="17477" x="7815263" y="4521200"/>
          <p14:tracePt t="17477" x="7831138" y="4521200"/>
          <p14:tracePt t="17478" x="7840663" y="4521200"/>
          <p14:tracePt t="17479" x="7848600" y="4529138"/>
          <p14:tracePt t="17480" x="7856538" y="4529138"/>
          <p14:tracePt t="17481" x="7866063" y="4529138"/>
          <p14:tracePt t="17482" x="7881938" y="4529138"/>
          <p14:tracePt t="17483" x="7891463" y="4529138"/>
          <p14:tracePt t="17484" x="7899400" y="4538663"/>
          <p14:tracePt t="17485" x="7916863" y="4538663"/>
          <p14:tracePt t="17486" x="7950200" y="4538663"/>
          <p14:tracePt t="17486" x="7958138" y="4538663"/>
          <p14:tracePt t="17498" x="7975600" y="4546600"/>
          <p14:tracePt t="17500" x="8069263" y="4554538"/>
          <p14:tracePt t="17501" x="8094663" y="4564063"/>
          <p14:tracePt t="17503" x="8102600" y="4564063"/>
          <p14:tracePt t="17504" x="8128000" y="4564063"/>
          <p14:tracePt t="17505" x="8135938" y="4564063"/>
          <p14:tracePt t="17506" x="8145463" y="4564063"/>
          <p14:tracePt t="17508" x="8170863" y="4572000"/>
          <p14:tracePt t="17525" x="8196263" y="4572000"/>
          <p14:tracePt t="17526" x="8356600" y="4589463"/>
          <p14:tracePt t="17528" x="8374063" y="4589463"/>
          <p14:tracePt t="17530" x="8382000" y="4589463"/>
          <p14:tracePt t="17531" x="8407400" y="4589463"/>
          <p14:tracePt t="17532" x="8424863" y="4597400"/>
          <p14:tracePt t="17533" x="8432800" y="4597400"/>
          <p14:tracePt t="17534" x="8440738" y="4597400"/>
          <p14:tracePt t="17550" x="8450263" y="4597400"/>
          <p14:tracePt t="17552" x="8567738" y="4614863"/>
          <p14:tracePt t="17553" x="8577263" y="4614863"/>
          <p14:tracePt t="17554" x="8593138" y="4622800"/>
          <p14:tracePt t="17555" x="8610600" y="4622800"/>
          <p14:tracePt t="17559" x="8618538" y="4622800"/>
          <p14:tracePt t="17560" x="8643938" y="4630738"/>
          <p14:tracePt t="17561" x="8653463" y="4630738"/>
          <p14:tracePt t="17562" x="8661400" y="4640263"/>
          <p14:tracePt t="17563" x="8669338" y="4640263"/>
          <p14:tracePt t="17564" x="8694738" y="4640263"/>
          <p14:tracePt t="17565" x="8720138" y="4648200"/>
          <p14:tracePt t="17589" x="8788400" y="4665663"/>
          <p14:tracePt t="17597" x="8966200" y="4691063"/>
          <p14:tracePt t="17602" x="9067800" y="4699000"/>
          <p14:tracePt t="17606" x="9126538" y="4716463"/>
          <p14:tracePt t="17613" x="9186863" y="4724400"/>
          <p14:tracePt t="17617" x="9304338" y="4749800"/>
          <p14:tracePt t="17621" x="9364663" y="4757738"/>
          <p14:tracePt t="17626" x="9440863" y="4775200"/>
          <p14:tracePt t="17631" x="9532938" y="4792663"/>
          <p14:tracePt t="17634" x="9626600" y="4800600"/>
          <p14:tracePt t="17637" x="9728200" y="4818063"/>
          <p14:tracePt t="17640" x="9753600" y="4818063"/>
          <p14:tracePt t="17643" x="9837738" y="4826000"/>
          <p14:tracePt t="17646" x="9906000" y="4843463"/>
          <p14:tracePt t="17648" x="9974263" y="4843463"/>
          <p14:tracePt t="17651" x="10025063" y="4851400"/>
          <p14:tracePt t="17653" x="10050463" y="4859338"/>
          <p14:tracePt t="17655" x="10101263" y="4859338"/>
          <p14:tracePt t="17658" x="10193338" y="4876800"/>
          <p14:tracePt t="17661" x="10261600" y="4884738"/>
          <p14:tracePt t="17664" x="10287000" y="4884738"/>
          <p14:tracePt t="17666" x="10329863" y="4884738"/>
          <p14:tracePt t="17668" x="10363200" y="4894263"/>
          <p14:tracePt t="17670" x="10421938" y="4902200"/>
          <p14:tracePt t="17672" x="10447338" y="4910138"/>
          <p14:tracePt t="17676" x="10507663" y="4919663"/>
          <p14:tracePt t="17679" x="10533063" y="4927600"/>
          <p14:tracePt t="17681" x="10583863" y="4945063"/>
          <p14:tracePt t="17682" x="10617200" y="4945063"/>
          <p14:tracePt t="17684" x="10650538" y="4953000"/>
          <p14:tracePt t="17686" x="10660063" y="4953000"/>
          <p14:tracePt t="17688" x="10685463" y="4953000"/>
          <p14:tracePt t="17691" x="10710863" y="4953000"/>
          <p14:tracePt t="17694" x="10777538" y="4970463"/>
          <p14:tracePt t="17695" x="10795000" y="4970463"/>
          <p14:tracePt t="17697" x="10802938" y="4970463"/>
          <p14:tracePt t="17699" x="10828338" y="4978400"/>
          <p14:tracePt t="17701" x="10853738" y="4978400"/>
          <p14:tracePt t="17703" x="10871200" y="4986338"/>
          <p14:tracePt t="17704" x="10879138" y="4986338"/>
          <p14:tracePt t="17706" x="10904538" y="4986338"/>
          <p14:tracePt t="17708" x="10947400" y="4995863"/>
          <p14:tracePt t="17711" x="10964863" y="5003800"/>
          <p14:tracePt t="17713" x="10998200" y="5003800"/>
          <p14:tracePt t="17714" x="11006138" y="5011738"/>
          <p14:tracePt t="17715" x="11031538" y="5011738"/>
          <p14:tracePt t="17717" x="11041063" y="5011738"/>
          <p14:tracePt t="17719" x="11056938" y="5011738"/>
          <p14:tracePt t="17721" x="11082338" y="5021263"/>
          <p14:tracePt t="17723" x="11091863" y="5021263"/>
          <p14:tracePt t="17725" x="11117263" y="5021263"/>
          <p14:tracePt t="17728" x="11142663" y="5021263"/>
          <p14:tracePt t="17729" x="11158538" y="5029200"/>
          <p14:tracePt t="17730" x="11201400" y="5037138"/>
          <p14:tracePt t="17732" x="11218863" y="5037138"/>
          <p14:tracePt t="17733" x="11226800" y="5037138"/>
          <p14:tracePt t="17734" x="11252200" y="5037138"/>
          <p14:tracePt t="17735" x="11260138" y="5037138"/>
          <p14:tracePt t="17736" x="11269663" y="5037138"/>
          <p14:tracePt t="17738" x="11277600" y="5037138"/>
          <p14:tracePt t="17739" x="11285538" y="5046663"/>
          <p14:tracePt t="17740" x="11303000" y="5046663"/>
          <p14:tracePt t="17742" x="11310938" y="5046663"/>
          <p14:tracePt t="17743" x="11320463" y="5046663"/>
          <p14:tracePt t="17745" x="11336338" y="5054600"/>
          <p14:tracePt t="17746" x="11379200" y="5054600"/>
          <p14:tracePt t="17747" x="11387138" y="5054600"/>
          <p14:tracePt t="17749" x="11396663" y="5054600"/>
          <p14:tracePt t="17750" x="11404600" y="5054600"/>
          <p14:tracePt t="17751" x="11412538" y="5054600"/>
          <p14:tracePt t="17752" x="11430000" y="5062538"/>
          <p14:tracePt t="17754" x="11447463" y="5062538"/>
          <p14:tracePt t="17756" x="11463338" y="5062538"/>
          <p14:tracePt t="17757" x="11463338" y="5072063"/>
          <p14:tracePt t="17759" x="11472863" y="5072063"/>
          <p14:tracePt t="17761" x="11488738" y="5072063"/>
          <p14:tracePt t="17762" x="11498263" y="5072063"/>
          <p14:tracePt t="17763" x="11506200" y="5072063"/>
          <p14:tracePt t="17765" x="11514138" y="5072063"/>
          <p14:tracePt t="17797" x="11523663" y="5080000"/>
          <p14:tracePt t="17799" x="11625263" y="5087938"/>
          <p14:tracePt t="17799" x="11633200" y="5087938"/>
          <p14:tracePt t="17812" x="11641138" y="5087938"/>
          <p14:tracePt t="17880" x="11633200" y="5087938"/>
          <p14:tracePt t="17895" x="11625263" y="5087938"/>
          <p14:tracePt t="17903" x="11615738" y="5087938"/>
          <p14:tracePt t="17913" x="11607800" y="5080000"/>
          <p14:tracePt t="17920" x="11599863" y="5080000"/>
          <p14:tracePt t="17929" x="11590338" y="5080000"/>
          <p14:tracePt t="17963" x="11590338" y="5072063"/>
          <p14:tracePt t="17979" x="11582400" y="5072063"/>
          <p14:tracePt t="17988" x="11582400" y="5062538"/>
          <p14:tracePt t="17999" x="11574463" y="5062538"/>
          <p14:tracePt t="18013" x="11564938" y="5062538"/>
          <p14:tracePt t="18028" x="11557000" y="5062538"/>
          <p14:tracePt t="18030" x="11557000" y="5054600"/>
          <p14:tracePt t="18165" x="11549063" y="5054600"/>
          <p14:tracePt t="18190" x="11531600" y="5062538"/>
          <p14:tracePt t="18198" x="11523663" y="5062538"/>
          <p14:tracePt t="18201" x="11514138" y="5062538"/>
          <p14:tracePt t="18205" x="11506200" y="5062538"/>
          <p14:tracePt t="18215" x="11488738" y="5062538"/>
          <p14:tracePt t="18217" x="11480800" y="5062538"/>
          <p14:tracePt t="18222" x="11472863" y="5062538"/>
          <p14:tracePt t="18224" x="11463338" y="5062538"/>
          <p14:tracePt t="18228" x="11455400" y="5062538"/>
          <p14:tracePt t="18230" x="11447463" y="5062538"/>
          <p14:tracePt t="18232" x="11437938" y="5062538"/>
          <p14:tracePt t="18236" x="11430000" y="5062538"/>
          <p14:tracePt t="18238" x="11422063" y="5062538"/>
          <p14:tracePt t="18242" x="11412538" y="5062538"/>
          <p14:tracePt t="18245" x="11404600" y="5062538"/>
          <p14:tracePt t="18248" x="11379200" y="5062538"/>
          <p14:tracePt t="18250" x="11371263" y="5062538"/>
          <p14:tracePt t="18251" x="11361738" y="5062538"/>
          <p14:tracePt t="18253" x="11353800" y="5062538"/>
          <p14:tracePt t="18255" x="11345863" y="5062538"/>
          <p14:tracePt t="18257" x="11336338" y="5062538"/>
          <p14:tracePt t="18263" x="11320463" y="5062538"/>
          <p14:tracePt t="18265" x="11310938" y="5062538"/>
          <p14:tracePt t="18267" x="11303000" y="5062538"/>
          <p14:tracePt t="18271" x="11295063" y="5062538"/>
          <p14:tracePt t="18273" x="11285538" y="5062538"/>
          <p14:tracePt t="18278" x="11269663" y="5062538"/>
          <p14:tracePt t="18280" x="11260138" y="5062538"/>
          <p14:tracePt t="18282" x="11252200" y="5062538"/>
          <p14:tracePt t="18285" x="11244263" y="5062538"/>
          <p14:tracePt t="18287" x="11234738" y="5062538"/>
          <p14:tracePt t="18288" x="11226800" y="5062538"/>
          <p14:tracePt t="18290" x="11218863" y="5062538"/>
          <p14:tracePt t="18293" x="11209338" y="5062538"/>
          <p14:tracePt t="18295" x="11201400" y="5062538"/>
          <p14:tracePt t="18297" x="11193463" y="5062538"/>
          <p14:tracePt t="18298" x="11183938" y="5054600"/>
          <p14:tracePt t="18300" x="11176000" y="5054600"/>
          <p14:tracePt t="18302" x="11168063" y="5054600"/>
          <p14:tracePt t="18304" x="11158538" y="5054600"/>
          <p14:tracePt t="18308" x="11150600" y="5054600"/>
          <p14:tracePt t="18310" x="11142663" y="5054600"/>
          <p14:tracePt t="18312" x="11133138" y="5054600"/>
          <p14:tracePt t="18314" x="11125200" y="5054600"/>
          <p14:tracePt t="18316" x="11117263" y="5054600"/>
          <p14:tracePt t="18319" x="11107738" y="5054600"/>
          <p14:tracePt t="18321" x="11099800" y="5054600"/>
          <p14:tracePt t="18326" x="11082338" y="5054600"/>
          <p14:tracePt t="18334" x="11056938" y="5054600"/>
          <p14:tracePt t="18337" x="11049000" y="5054600"/>
          <p14:tracePt t="18344" x="11041063" y="5054600"/>
          <p14:tracePt t="18346" x="11031538" y="5054600"/>
          <p14:tracePt t="18349" x="11023600" y="5054600"/>
          <p14:tracePt t="18354" x="11015663" y="5054600"/>
          <p14:tracePt t="18357" x="11006138" y="5054600"/>
          <p14:tracePt t="18361" x="10998200" y="5054600"/>
          <p14:tracePt t="18362" x="10998200" y="5046663"/>
          <p14:tracePt t="18363" x="10990263" y="5046663"/>
          <p14:tracePt t="18369" x="10980738" y="5046663"/>
          <p14:tracePt t="18370" x="10972800" y="5046663"/>
          <p14:tracePt t="18380" x="10964863" y="5046663"/>
          <p14:tracePt t="18381" x="10955338" y="5046663"/>
          <p14:tracePt t="18386" x="10947400" y="5046663"/>
          <p14:tracePt t="18390" x="10939463" y="5046663"/>
          <p14:tracePt t="18399" x="10922000" y="5046663"/>
          <p14:tracePt t="18402" x="10914063" y="5046663"/>
          <p14:tracePt t="18413" x="10896600" y="5046663"/>
          <p14:tracePt t="18414" x="10888663" y="5046663"/>
          <p14:tracePt t="18419" x="10879138" y="5046663"/>
          <p14:tracePt t="18429" x="10853738" y="5046663"/>
          <p14:tracePt t="18433" x="10845800" y="5046663"/>
          <p14:tracePt t="18446" x="10820400" y="5046663"/>
          <p14:tracePt t="18462" x="10812463" y="5046663"/>
          <p14:tracePt t="18463" x="10802938" y="5037138"/>
          <p14:tracePt t="18463" x="10795000" y="5037138"/>
          <p14:tracePt t="18480" x="10787063" y="5037138"/>
          <p14:tracePt t="18481" x="10777538" y="5037138"/>
          <p14:tracePt t="18486" x="10769600" y="5037138"/>
          <p14:tracePt t="18496" x="10761663" y="5037138"/>
          <p14:tracePt t="18497" x="10752138" y="5037138"/>
          <p14:tracePt t="18502" x="10744200" y="5037138"/>
          <p14:tracePt t="18513" x="10726738" y="5037138"/>
          <p14:tracePt t="18516" x="10718800" y="5037138"/>
          <p14:tracePt t="18529" x="10701338" y="5037138"/>
          <p14:tracePt t="18530" x="10693400" y="5037138"/>
          <p14:tracePt t="18535" x="10685463" y="5037138"/>
          <p14:tracePt t="18546" x="10675938" y="5037138"/>
          <p14:tracePt t="18551" x="10668000" y="5037138"/>
          <p14:tracePt t="18562" x="10660063" y="5029200"/>
          <p14:tracePt t="18567" x="10650538" y="5029200"/>
          <p14:tracePt t="18580" x="10634663" y="5029200"/>
          <p14:tracePt t="18584" x="10625138" y="5029200"/>
          <p14:tracePt t="18586" x="10617200" y="5029200"/>
          <p14:tracePt t="18597" x="10599738" y="5029200"/>
          <p14:tracePt t="18598" x="10591800" y="5029200"/>
          <p14:tracePt t="18599" x="10583863" y="5029200"/>
          <p14:tracePt t="18604" x="10574338" y="5029200"/>
          <p14:tracePt t="18606" x="10566400" y="5029200"/>
          <p14:tracePt t="18611" x="10558463" y="5029200"/>
          <p14:tracePt t="18628" x="10558463" y="5037138"/>
          <p14:tracePt t="18629" x="10507663" y="5037138"/>
          <p14:tracePt t="18635" x="10498138" y="5037138"/>
          <p14:tracePt t="18636" x="10490200" y="5037138"/>
          <p14:tracePt t="18638" x="10482263" y="5037138"/>
          <p14:tracePt t="18648" x="10472738" y="5037138"/>
          <p14:tracePt t="18649" x="10456863" y="5029200"/>
          <p14:tracePt t="18650" x="10447338" y="5029200"/>
          <p14:tracePt t="18655" x="10439400" y="5029200"/>
          <p14:tracePt t="18665" x="10421938" y="5021263"/>
          <p14:tracePt t="18666" x="10414000" y="5021263"/>
          <p14:tracePt t="18670" x="10406063" y="5021263"/>
          <p14:tracePt t="18674" x="10396538" y="5021263"/>
          <p14:tracePt t="18679" x="10388600" y="5021263"/>
          <p14:tracePt t="18680" x="10380663" y="5021263"/>
          <p14:tracePt t="18686" x="10371138" y="5021263"/>
          <p14:tracePt t="18690" x="10371138" y="5011738"/>
          <p14:tracePt t="18694" x="10363200" y="5011738"/>
          <p14:tracePt t="18696" x="10355263" y="5011738"/>
          <p14:tracePt t="18701" x="10345738" y="5011738"/>
          <p14:tracePt t="18707" x="10337800" y="5011738"/>
          <p14:tracePt t="18713" x="10329863" y="5011738"/>
          <p14:tracePt t="18719" x="10320338" y="5011738"/>
          <p14:tracePt t="18729" x="10304463" y="5003800"/>
          <p14:tracePt t="18734" x="10294938" y="5003800"/>
          <p14:tracePt t="18746" x="10287000" y="5003800"/>
          <p14:tracePt t="18763" x="10269538" y="5003800"/>
          <p14:tracePt t="18764" x="10261600" y="5003800"/>
          <p14:tracePt t="18780" x="10253663" y="5003800"/>
          <p14:tracePt t="18788" x="10253663" y="4995863"/>
          <p14:tracePt t="18955" x="10244138" y="4995863"/>
          <p14:tracePt t="18988" x="10236200" y="4995863"/>
          <p14:tracePt t="18996" x="10228263" y="4995863"/>
          <p14:tracePt t="18998" x="10218738" y="4986338"/>
          <p14:tracePt t="19002" x="10210800" y="4986338"/>
          <p14:tracePt t="19006" x="10202863" y="4978400"/>
          <p14:tracePt t="19012" x="10193338" y="4970463"/>
          <p14:tracePt t="19014" x="10185400" y="4970463"/>
          <p14:tracePt t="19017" x="10185400" y="4960938"/>
          <p14:tracePt t="19020" x="10177463" y="4960938"/>
          <p14:tracePt t="19022" x="10177463" y="4953000"/>
          <p14:tracePt t="19023" x="10167938" y="4953000"/>
          <p14:tracePt t="19037" x="10142538" y="4935538"/>
          <p14:tracePt t="19039" x="10134600" y="4935538"/>
          <p14:tracePt t="19045" x="10126663" y="4935538"/>
          <p14:tracePt t="19046" x="10117138" y="4927600"/>
          <p14:tracePt t="19047" x="10117138" y="4919663"/>
          <p14:tracePt t="19055" x="10109200" y="4919663"/>
          <p14:tracePt t="19058" x="10091738" y="4910138"/>
          <p14:tracePt t="19062" x="10083800" y="4902200"/>
          <p14:tracePt t="19063" x="10075863" y="4894263"/>
          <p14:tracePt t="19065" x="10066338" y="4894263"/>
          <p14:tracePt t="19066" x="10058400" y="4884738"/>
          <p14:tracePt t="19068" x="10050463" y="4876800"/>
          <p14:tracePt t="19071" x="10040938" y="4876800"/>
          <p14:tracePt t="19074" x="10040938" y="4868863"/>
          <p14:tracePt t="19075" x="10033000" y="4868863"/>
          <p14:tracePt t="19077" x="10033000" y="4859338"/>
          <p14:tracePt t="19078" x="10025063" y="4859338"/>
          <p14:tracePt t="19090" x="9990138" y="4833938"/>
          <p14:tracePt t="19095" x="9990138" y="4826000"/>
          <p14:tracePt t="19096" x="9974263" y="4818063"/>
          <p14:tracePt t="19098" x="9964738" y="4818063"/>
          <p14:tracePt t="19099" x="9964738" y="4808538"/>
          <p14:tracePt t="19101" x="9956800" y="4808538"/>
          <p14:tracePt t="19112" x="9939338" y="4792663"/>
          <p14:tracePt t="19114" x="9923463" y="4783138"/>
          <p14:tracePt t="19115" x="9913938" y="4783138"/>
          <p14:tracePt t="19116" x="9913938" y="4775200"/>
          <p14:tracePt t="19118" x="9906000" y="4775200"/>
          <p14:tracePt t="19120" x="9906000" y="4767263"/>
          <p14:tracePt t="19121" x="9898063" y="4767263"/>
          <p14:tracePt t="19131" x="9872663" y="4749800"/>
          <p14:tracePt t="19134" x="9863138" y="4749800"/>
          <p14:tracePt t="19136" x="9855200" y="4749800"/>
          <p14:tracePt t="19137" x="9855200" y="4741863"/>
          <p14:tracePt t="19137" x="9847263" y="4741863"/>
          <p14:tracePt t="19149" x="9812338" y="4724400"/>
          <p14:tracePt t="19152" x="9804400" y="4724400"/>
          <p14:tracePt t="19162" x="9786938" y="4716463"/>
          <p14:tracePt t="19163" x="9779000" y="4706938"/>
          <p14:tracePt t="19167" x="9771063" y="4706938"/>
          <p14:tracePt t="19172" x="9771063" y="4699000"/>
          <p14:tracePt t="19173" x="9761538" y="4699000"/>
          <p14:tracePt t="19178" x="9753600" y="4699000"/>
          <p14:tracePt t="19179" x="9745663" y="4699000"/>
          <p14:tracePt t="19183" x="9736138" y="4699000"/>
          <p14:tracePt t="19184" x="9736138" y="4691063"/>
          <p14:tracePt t="19187" x="9728200" y="4691063"/>
          <p14:tracePt t="19196" x="9720263" y="4681538"/>
          <p14:tracePt t="19197" x="9710738" y="4673600"/>
          <p14:tracePt t="19202" x="9702800" y="4673600"/>
          <p14:tracePt t="19207" x="9702800" y="4665663"/>
          <p14:tracePt t="19211" x="9694863" y="4665663"/>
          <p14:tracePt t="19213" x="9685338" y="4656138"/>
          <p14:tracePt t="19214" x="9677400" y="4648200"/>
          <p14:tracePt t="19221" x="9669463" y="4640263"/>
          <p14:tracePt t="19223" x="9659938" y="4640263"/>
          <p14:tracePt t="19230" x="9652000" y="4630738"/>
          <p14:tracePt t="19233" x="9644063" y="4630738"/>
          <p14:tracePt t="19233" x="9634538" y="4622800"/>
          <p14:tracePt t="19245" x="9618663" y="4614863"/>
          <p14:tracePt t="19246" x="9609138" y="4605338"/>
          <p14:tracePt t="19248" x="9601200" y="4605338"/>
          <p14:tracePt t="19249" x="9601200" y="4597400"/>
          <p14:tracePt t="19255" x="9593263" y="4597400"/>
          <p14:tracePt t="19256" x="9575800" y="4589463"/>
          <p14:tracePt t="19258" x="9575800" y="4579938"/>
          <p14:tracePt t="19262" x="9558338" y="4579938"/>
          <p14:tracePt t="19263" x="9558338" y="4572000"/>
          <p14:tracePt t="19268" x="9550400" y="4572000"/>
          <p14:tracePt t="19269" x="9542463" y="4564063"/>
          <p14:tracePt t="19271" x="9532938" y="4564063"/>
          <p14:tracePt t="19273" x="9525000" y="4564063"/>
          <p14:tracePt t="19274" x="9525000" y="4554538"/>
          <p14:tracePt t="19285" x="9499600" y="4546600"/>
          <p14:tracePt t="19287" x="9491663" y="4546600"/>
          <p14:tracePt t="19288" x="9491663" y="4538663"/>
          <p14:tracePt t="19289" x="9482138" y="4538663"/>
          <p14:tracePt t="19290" x="9474200" y="4538663"/>
          <p14:tracePt t="19295" x="9466263" y="4538663"/>
          <p14:tracePt t="19297" x="9456738" y="4529138"/>
          <p14:tracePt t="19299" x="9448800" y="4529138"/>
          <p14:tracePt t="19300" x="9448800" y="4521200"/>
          <p14:tracePt t="19301" x="9440863" y="4521200"/>
          <p14:tracePt t="19303" x="9431338" y="4521200"/>
          <p14:tracePt t="19307" x="9423400" y="4521200"/>
          <p14:tracePt t="19308" x="9423400" y="4513263"/>
          <p14:tracePt t="19310" x="9415463" y="4513263"/>
          <p14:tracePt t="19313" x="9405938" y="4513263"/>
          <p14:tracePt t="19321" x="9390063" y="4495800"/>
          <p14:tracePt t="19323" x="9380538" y="4495800"/>
          <p14:tracePt t="19328" x="9372600" y="4487863"/>
          <p14:tracePt t="19331" x="9364663" y="4487863"/>
          <p14:tracePt t="19339" x="9347200" y="4478338"/>
          <p14:tracePt t="19340" x="9347200" y="4470400"/>
          <p14:tracePt t="19341" x="9339263" y="4470400"/>
          <p14:tracePt t="19346" x="9339263" y="4462463"/>
          <p14:tracePt t="19352" x="9329738" y="4462463"/>
          <p14:tracePt t="19354" x="9321800" y="4452938"/>
          <p14:tracePt t="19356" x="9313863" y="4452938"/>
          <p14:tracePt t="19360" x="9313863" y="4445000"/>
          <p14:tracePt t="19362" x="9304338" y="4445000"/>
          <p14:tracePt t="19363" x="9296400" y="4445000"/>
          <p14:tracePt t="19367" x="9288463" y="4437063"/>
          <p14:tracePt t="19371" x="9278938" y="4437063"/>
          <p14:tracePt t="19378" x="9278938" y="4427538"/>
          <p14:tracePt t="19379" x="9271000" y="4419600"/>
          <p14:tracePt t="19386" x="9271000" y="4411663"/>
          <p14:tracePt t="19387" x="9263063" y="4411663"/>
          <p14:tracePt t="19390" x="9253538" y="4402138"/>
          <p14:tracePt t="19398" x="9245600" y="4402138"/>
          <p14:tracePt t="19400" x="9245600" y="4394200"/>
          <p14:tracePt t="19402" x="9237663" y="4394200"/>
          <p14:tracePt t="19403" x="9237663" y="4386263"/>
          <p14:tracePt t="19408" x="9228138" y="4386263"/>
          <p14:tracePt t="19415" x="9228138" y="4376738"/>
          <p14:tracePt t="19417" x="9220200" y="4376738"/>
          <p14:tracePt t="19418" x="9220200" y="4368800"/>
          <p14:tracePt t="19428" x="9212263" y="4368800"/>
          <p14:tracePt t="19429" x="9212263" y="4360863"/>
          <p14:tracePt t="19433" x="9202738" y="4351338"/>
          <p14:tracePt t="19445" x="9194800" y="4351338"/>
          <p14:tracePt t="19446" x="9194800" y="4343400"/>
          <p14:tracePt t="19455" x="9186863" y="4335463"/>
          <p14:tracePt t="19464" x="9186863" y="4325938"/>
          <p14:tracePt t="19478" x="9177338" y="4325938"/>
          <p14:tracePt t="19479" x="9177338" y="4318000"/>
          <p14:tracePt t="19483" x="9177338" y="4310063"/>
          <p14:tracePt t="19494" x="9169400" y="4310063"/>
          <p14:tracePt t="19496" x="9169400" y="4300538"/>
          <p14:tracePt t="19500" x="9169400" y="4292600"/>
          <p14:tracePt t="19501" x="9161463" y="4292600"/>
          <p14:tracePt t="19513" x="9161463" y="4284663"/>
          <p14:tracePt t="19517" x="9151938" y="4284663"/>
          <p14:tracePt t="19530" x="9151938" y="4275138"/>
          <p14:tracePt t="19536" x="9144000" y="4267200"/>
          <p14:tracePt t="19552" x="9144000" y="4259263"/>
          <p14:tracePt t="19580" x="9144000" y="4249738"/>
          <p14:tracePt t="19599" x="9136063" y="4249738"/>
          <p14:tracePt t="19603" x="9136063" y="4241800"/>
          <p14:tracePt t="19620" x="9136063" y="4233863"/>
          <p14:tracePt t="19635" x="9136063" y="4224338"/>
          <p14:tracePt t="19648" x="9136063" y="4216400"/>
          <p14:tracePt t="19657" x="9126538" y="4216400"/>
          <p14:tracePt t="19665" x="9126538" y="4208463"/>
          <p14:tracePt t="19678" x="9118600" y="4198938"/>
          <p14:tracePt t="19694" x="9118600" y="4191000"/>
          <p14:tracePt t="19700" x="9110663" y="4191000"/>
          <p14:tracePt t="19728" x="9110663" y="4183063"/>
          <p14:tracePt t="19740" x="9101138" y="4183063"/>
          <p14:tracePt t="19757" x="9101138" y="4173538"/>
          <p14:tracePt t="19797" x="9101138" y="4165600"/>
          <p14:tracePt t="19889" x="9101138" y="4157663"/>
          <p14:tracePt t="21751" x="9101138" y="4165600"/>
          <p14:tracePt t="22527" x="9101138" y="4157663"/>
          <p14:tracePt t="22531" x="9093200" y="4157663"/>
          <p14:tracePt t="22540" x="9093200" y="4148138"/>
          <p14:tracePt t="22550" x="9085263" y="4148138"/>
          <p14:tracePt t="22559" x="9085263" y="4140200"/>
          <p14:tracePt t="22572" x="9075738" y="4132263"/>
          <p14:tracePt t="22576" x="9075738" y="4122738"/>
          <p14:tracePt t="22583" x="9075738" y="4114800"/>
          <p14:tracePt t="22589" x="9075738" y="4106863"/>
          <p14:tracePt t="22601" x="9067800" y="4081463"/>
          <p14:tracePt t="22604" x="9059863" y="4071938"/>
          <p14:tracePt t="22614" x="9059863" y="4064000"/>
          <p14:tracePt t="22616" x="9059863" y="4056063"/>
          <p14:tracePt t="22617" x="9050338" y="4056063"/>
          <p14:tracePt t="22618" x="9050338" y="4046538"/>
          <p14:tracePt t="22624" x="9050338" y="4038600"/>
          <p14:tracePt t="22631" x="9042400" y="4030663"/>
          <p14:tracePt t="22634" x="9042400" y="4021138"/>
          <p14:tracePt t="22635" x="9042400" y="4013200"/>
          <p14:tracePt t="22649" x="9034463" y="3995738"/>
          <p14:tracePt t="22650" x="9034463" y="3987800"/>
          <p14:tracePt t="22655" x="9024938" y="3979863"/>
          <p14:tracePt t="22667" x="9017000" y="3962400"/>
          <p14:tracePt t="22672" x="9017000" y="3954463"/>
          <p14:tracePt t="22682" x="9017000" y="3937000"/>
          <p14:tracePt t="22689" x="9017000" y="3929063"/>
          <p14:tracePt t="22700" x="9009063" y="3911600"/>
          <p14:tracePt t="22701" x="9009063" y="3903663"/>
          <p14:tracePt t="22706" x="9009063" y="3894138"/>
          <p14:tracePt t="22716" x="9009063" y="3878263"/>
          <p14:tracePt t="22717" x="9009063" y="3868738"/>
          <p14:tracePt t="22719" x="9009063" y="3860800"/>
          <p14:tracePt t="22722" x="8999538" y="3860800"/>
          <p14:tracePt t="22723" x="8999538" y="3852863"/>
          <p14:tracePt t="22732" x="8999538" y="3843338"/>
          <p14:tracePt t="22733" x="8999538" y="3835400"/>
          <p14:tracePt t="22738" x="8999538" y="3827463"/>
          <p14:tracePt t="22741" x="8999538" y="3817938"/>
          <p14:tracePt t="22749" x="8999538" y="3810000"/>
          <p14:tracePt t="22754" x="8999538" y="3802063"/>
          <p14:tracePt t="22765" x="8999538" y="3784600"/>
          <p14:tracePt t="22768" x="8991600" y="3784600"/>
          <p14:tracePt t="22769" x="8991600" y="3776663"/>
          <p14:tracePt t="22781" x="8991600" y="3759200"/>
          <p14:tracePt t="22786" x="8991600" y="3751263"/>
          <p14:tracePt t="22798" x="8991600" y="3733800"/>
          <p14:tracePt t="22802" x="8991600" y="3725863"/>
          <p14:tracePt t="22815" x="8991600" y="3716338"/>
          <p14:tracePt t="22819" x="8991600" y="3708400"/>
          <p14:tracePt t="22831" x="8991600" y="3700463"/>
          <p14:tracePt t="22832" x="8991600" y="3690938"/>
          <p14:tracePt t="22836" x="8983663" y="3690938"/>
          <p14:tracePt t="22848" x="8983663" y="3683000"/>
          <p14:tracePt t="22865" x="8983663" y="3675063"/>
          <p14:tracePt t="22866" x="8983663" y="3665538"/>
          <p14:tracePt t="22882" x="8983663" y="3657600"/>
          <p14:tracePt t="22885" x="8983663" y="3649663"/>
          <p14:tracePt t="22897" x="8983663" y="3640138"/>
          <p14:tracePt t="22901" x="8983663" y="3632200"/>
          <p14:tracePt t="22918" x="8983663" y="3624263"/>
          <p14:tracePt t="22931" x="8991600" y="3614738"/>
          <p14:tracePt t="22947" x="8991600" y="3606800"/>
          <p14:tracePt t="22965" x="8991600" y="3598863"/>
          <p14:tracePt t="22983" x="8991600" y="3589338"/>
          <p14:tracePt t="22984" x="8991600" y="3581400"/>
          <p14:tracePt t="22998" x="8991600" y="3573463"/>
          <p14:tracePt t="23014" x="8991600" y="3563938"/>
          <p14:tracePt t="23015" x="8991600" y="3556000"/>
          <p14:tracePt t="23031" x="8991600" y="3548063"/>
          <p14:tracePt t="23035" x="8991600" y="3538538"/>
          <p14:tracePt t="23047" x="8991600" y="3530600"/>
          <p14:tracePt t="23051" x="8991600" y="3522663"/>
          <p14:tracePt t="23064" x="8991600" y="3513138"/>
          <p14:tracePt t="23065" x="8999538" y="3513138"/>
          <p14:tracePt t="23069" x="8999538" y="3505200"/>
          <p14:tracePt t="23080" x="8999538" y="3497263"/>
          <p14:tracePt t="23086" x="8999538" y="3487738"/>
          <p14:tracePt t="23098" x="8999538" y="3479800"/>
          <p14:tracePt t="23114" x="9009063" y="3479800"/>
          <p14:tracePt t="23119" x="9009063" y="3471863"/>
          <p14:tracePt t="23132" x="9009063" y="3462338"/>
          <p14:tracePt t="23156" x="9009063" y="3454400"/>
          <p14:tracePt t="23163" x="9017000" y="3454400"/>
          <p14:tracePt t="23179" x="9017000" y="3446463"/>
          <p14:tracePt t="23198" x="9017000" y="3436938"/>
          <p14:tracePt t="23214" x="9017000" y="3429000"/>
          <p14:tracePt t="23320" x="9017000" y="3421063"/>
          <p14:tracePt t="23326" x="9024938" y="3421063"/>
          <p14:tracePt t="23337" x="9024938" y="3411538"/>
          <p14:tracePt t="23348" x="9024938" y="3403600"/>
          <p14:tracePt t="23359" x="9024938" y="3395663"/>
          <p14:tracePt t="23360" x="9034463" y="3395663"/>
          <p14:tracePt t="23382" x="9034463" y="3386138"/>
          <p14:tracePt t="23386" x="9034463" y="3378200"/>
          <p14:tracePt t="23399" x="9042400" y="3378200"/>
          <p14:tracePt t="23400" x="9042400" y="337026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5968336" y="288594"/>
            <a:ext cx="4381614"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Recommendations</a:t>
            </a:r>
            <a:endParaRPr lang="en-US" dirty="0"/>
          </a:p>
        </p:txBody>
      </p:sp>
      <p:sp>
        <p:nvSpPr>
          <p:cNvPr id="4" name="Object 3"/>
          <p:cNvSpPr/>
          <p:nvPr/>
        </p:nvSpPr>
        <p:spPr>
          <a:xfrm>
            <a:off x="0" y="0"/>
            <a:ext cx="3182595" cy="6865808"/>
          </a:xfrm>
          <a:prstGeom prst="rect">
            <a:avLst/>
          </a:prstGeom>
          <a:solidFill>
            <a:srgbClr val="004F98"/>
          </a:solidFill>
        </p:spPr>
      </p:sp>
      <p:sp>
        <p:nvSpPr>
          <p:cNvPr id="7" name="Object 6"/>
          <p:cNvSpPr/>
          <p:nvPr/>
        </p:nvSpPr>
        <p:spPr>
          <a:xfrm>
            <a:off x="4310421" y="2416320"/>
            <a:ext cx="6741159" cy="216044"/>
          </a:xfrm>
          <a:prstGeom prst="rect">
            <a:avLst/>
          </a:prstGeom>
          <a:noFill/>
        </p:spPr>
        <p:txBody>
          <a:bodyPr wrap="square" lIns="0" tIns="0" rIns="0" bIns="0" rtlCol="0" anchor="ctr"/>
          <a:lstStyle/>
          <a:p>
            <a:pPr algn="ctr">
              <a:lnSpc>
                <a:spcPts val="1702"/>
              </a:lnSpc>
              <a:buNone/>
            </a:pPr>
            <a:r>
              <a:rPr lang="en-US" sz="2800" b="1" kern="0" spc="126" dirty="0">
                <a:solidFill>
                  <a:srgbClr val="FFFFFF"/>
                </a:solidFill>
                <a:latin typeface="Roboto" pitchFamily="34" charset="0"/>
                <a:ea typeface="Roboto" pitchFamily="34" charset="-122"/>
                <a:cs typeface="Roboto" pitchFamily="34" charset="-120"/>
              </a:rPr>
              <a:t>MISSED NHS APPOINTMENTS</a:t>
            </a:r>
            <a:endParaRPr lang="en-US" sz="4000" dirty="0"/>
          </a:p>
        </p:txBody>
      </p:sp>
      <p:sp>
        <p:nvSpPr>
          <p:cNvPr id="9" name="Object 8"/>
          <p:cNvSpPr/>
          <p:nvPr/>
        </p:nvSpPr>
        <p:spPr>
          <a:xfrm>
            <a:off x="5212203" y="3809568"/>
            <a:ext cx="4937597" cy="432089"/>
          </a:xfrm>
          <a:prstGeom prst="rect">
            <a:avLst/>
          </a:prstGeom>
          <a:noFill/>
        </p:spPr>
        <p:txBody>
          <a:bodyPr wrap="square" lIns="0" tIns="0" rIns="0" bIns="0" rtlCol="0" anchor="ctr"/>
          <a:lstStyle/>
          <a:p>
            <a:pPr algn="ctr">
              <a:lnSpc>
                <a:spcPts val="1702"/>
              </a:lnSpc>
              <a:buNone/>
            </a:pPr>
            <a:r>
              <a:rPr lang="en-US" b="1" kern="0" spc="126" dirty="0">
                <a:solidFill>
                  <a:srgbClr val="FFFFFF"/>
                </a:solidFill>
                <a:latin typeface="Roboto" pitchFamily="34" charset="0"/>
                <a:ea typeface="Roboto" pitchFamily="34" charset="-122"/>
                <a:cs typeface="Roboto" pitchFamily="34" charset="-120"/>
              </a:rPr>
              <a:t>IS THERE ADEQUATE STAFF AND CAPACITY IN THE NETWORKS?</a:t>
            </a:r>
            <a:endParaRPr lang="en-US" sz="2800" dirty="0"/>
          </a:p>
        </p:txBody>
      </p:sp>
      <p:sp>
        <p:nvSpPr>
          <p:cNvPr id="11" name="Object 10"/>
          <p:cNvSpPr/>
          <p:nvPr/>
        </p:nvSpPr>
        <p:spPr>
          <a:xfrm>
            <a:off x="5511114" y="5285519"/>
            <a:ext cx="4374291" cy="690503"/>
          </a:xfrm>
          <a:prstGeom prst="rect">
            <a:avLst/>
          </a:prstGeom>
          <a:noFill/>
        </p:spPr>
        <p:txBody>
          <a:bodyPr wrap="square" lIns="0" tIns="0" rIns="0" bIns="0" rtlCol="0" anchor="ctr"/>
          <a:lstStyle/>
          <a:p>
            <a:pPr algn="ctr">
              <a:lnSpc>
                <a:spcPts val="1702"/>
              </a:lnSpc>
              <a:buNone/>
            </a:pPr>
            <a:r>
              <a:rPr lang="en-US" b="1" kern="0" spc="126" dirty="0">
                <a:solidFill>
                  <a:srgbClr val="FFFFFF"/>
                </a:solidFill>
                <a:latin typeface="Roboto" pitchFamily="34" charset="0"/>
                <a:ea typeface="Roboto" pitchFamily="34" charset="-122"/>
                <a:cs typeface="Roboto" pitchFamily="34" charset="-120"/>
              </a:rPr>
              <a:t>WHT IS THE ACTUAL UTILISATION OF RESOUCES?</a:t>
            </a:r>
            <a:endParaRPr lang="en-US" dirty="0"/>
          </a:p>
        </p:txBody>
      </p:sp>
      <p:sp>
        <p:nvSpPr>
          <p:cNvPr id="12" name="Object 4">
            <a:extLst>
              <a:ext uri="{FF2B5EF4-FFF2-40B4-BE49-F238E27FC236}">
                <a16:creationId xmlns:a16="http://schemas.microsoft.com/office/drawing/2014/main" id="{C07E9450-6F13-1EA5-528D-95CC2D653C7E}"/>
              </a:ext>
            </a:extLst>
          </p:cNvPr>
          <p:cNvSpPr/>
          <p:nvPr/>
        </p:nvSpPr>
        <p:spPr>
          <a:xfrm>
            <a:off x="5048646" y="1095916"/>
            <a:ext cx="6577833" cy="2650257"/>
          </a:xfrm>
          <a:prstGeom prst="rect">
            <a:avLst/>
          </a:prstGeom>
          <a:noFill/>
        </p:spPr>
        <p:txBody>
          <a:bodyPr wrap="square" lIns="0" tIns="0" rIns="0" bIns="0" rtlCol="0" anchor="t"/>
          <a:lstStyle/>
          <a:p>
            <a:pPr marL="242900" indent="-242900" algn="l">
              <a:lnSpc>
                <a:spcPts val="2553"/>
              </a:lnSpc>
              <a:spcBef>
                <a:spcPts val="360"/>
              </a:spcBef>
              <a:buSzPct val="100000"/>
              <a:buFont typeface="+mj-lt"/>
              <a:buAutoNum type="arabicPeriod"/>
            </a:pPr>
            <a:r>
              <a:rPr lang="en-US" sz="2000" dirty="0"/>
              <a:t>Hire more staff, Now!</a:t>
            </a:r>
          </a:p>
          <a:p>
            <a:pPr marL="242900" indent="-242900" algn="l">
              <a:lnSpc>
                <a:spcPts val="2553"/>
              </a:lnSpc>
              <a:spcBef>
                <a:spcPts val="360"/>
              </a:spcBef>
              <a:buSzPct val="100000"/>
              <a:buFont typeface="+mj-lt"/>
              <a:buAutoNum type="arabicPeriod"/>
            </a:pPr>
            <a:endParaRPr lang="en-US" sz="2000" dirty="0"/>
          </a:p>
          <a:p>
            <a:pPr marL="242900" indent="-242900" algn="l">
              <a:lnSpc>
                <a:spcPts val="2553"/>
              </a:lnSpc>
              <a:spcBef>
                <a:spcPts val="360"/>
              </a:spcBef>
              <a:buSzPct val="100000"/>
              <a:buFont typeface="+mj-lt"/>
              <a:buAutoNum type="arabicPeriod"/>
            </a:pPr>
            <a:r>
              <a:rPr lang="en-US" sz="2000" dirty="0"/>
              <a:t>More reminders sent out between the months of July to October </a:t>
            </a:r>
          </a:p>
          <a:p>
            <a:pPr marL="242900" indent="-242900" algn="l">
              <a:lnSpc>
                <a:spcPts val="2553"/>
              </a:lnSpc>
              <a:spcBef>
                <a:spcPts val="360"/>
              </a:spcBef>
              <a:buSzPct val="100000"/>
              <a:buFont typeface="+mj-lt"/>
              <a:buAutoNum type="arabicPeriod"/>
            </a:pPr>
            <a:endParaRPr lang="en-US" sz="2000" dirty="0"/>
          </a:p>
          <a:p>
            <a:pPr marL="242900" indent="-242900" algn="l">
              <a:lnSpc>
                <a:spcPts val="2553"/>
              </a:lnSpc>
              <a:spcBef>
                <a:spcPts val="360"/>
              </a:spcBef>
              <a:buSzPct val="100000"/>
              <a:buFont typeface="+mj-lt"/>
              <a:buAutoNum type="arabicPeriod"/>
            </a:pPr>
            <a:r>
              <a:rPr lang="en-US" sz="2000" dirty="0"/>
              <a:t>Greater Adoption of Telehealth and Digital Health Solutions</a:t>
            </a:r>
          </a:p>
          <a:p>
            <a:pPr marL="242900" indent="-242900" algn="l">
              <a:lnSpc>
                <a:spcPts val="2553"/>
              </a:lnSpc>
              <a:spcBef>
                <a:spcPts val="360"/>
              </a:spcBef>
              <a:buSzPct val="100000"/>
              <a:buFont typeface="+mj-lt"/>
              <a:buAutoNum type="arabicPeriod"/>
            </a:pPr>
            <a:endParaRPr lang="en-US" sz="2000" dirty="0"/>
          </a:p>
          <a:p>
            <a:pPr marL="242900" indent="-242900" algn="l">
              <a:lnSpc>
                <a:spcPts val="2553"/>
              </a:lnSpc>
              <a:spcBef>
                <a:spcPts val="360"/>
              </a:spcBef>
              <a:buSzPct val="100000"/>
              <a:buFont typeface="+mj-lt"/>
              <a:buAutoNum type="arabicPeriod"/>
            </a:pPr>
            <a:endParaRPr lang="en-US" sz="2000" dirty="0"/>
          </a:p>
        </p:txBody>
      </p:sp>
      <p:pic>
        <p:nvPicPr>
          <p:cNvPr id="13" name="Picture 12">
            <a:extLst>
              <a:ext uri="{FF2B5EF4-FFF2-40B4-BE49-F238E27FC236}">
                <a16:creationId xmlns:a16="http://schemas.microsoft.com/office/drawing/2014/main" id="{F9C51D55-CD77-313B-4BAE-8D7D5771CDB2}"/>
              </a:ext>
            </a:extLst>
          </p:cNvPr>
          <p:cNvPicPr>
            <a:picLocks noChangeAspect="1"/>
          </p:cNvPicPr>
          <p:nvPr/>
        </p:nvPicPr>
        <p:blipFill rotWithShape="1">
          <a:blip r:embed="rId5"/>
          <a:srcRect b="13547"/>
          <a:stretch/>
        </p:blipFill>
        <p:spPr>
          <a:xfrm>
            <a:off x="-66260" y="-114250"/>
            <a:ext cx="4647364" cy="7086500"/>
          </a:xfrm>
          <a:prstGeom prst="rect">
            <a:avLst/>
          </a:prstGeom>
        </p:spPr>
      </p:pic>
      <p:sp>
        <p:nvSpPr>
          <p:cNvPr id="14" name="TextBox 13">
            <a:extLst>
              <a:ext uri="{FF2B5EF4-FFF2-40B4-BE49-F238E27FC236}">
                <a16:creationId xmlns:a16="http://schemas.microsoft.com/office/drawing/2014/main" id="{93203FBE-9607-0578-AB7A-0DEB758A6FE4}"/>
              </a:ext>
            </a:extLst>
          </p:cNvPr>
          <p:cNvSpPr txBox="1"/>
          <p:nvPr/>
        </p:nvSpPr>
        <p:spPr>
          <a:xfrm>
            <a:off x="4647364" y="6449061"/>
            <a:ext cx="11442554" cy="646331"/>
          </a:xfrm>
          <a:prstGeom prst="rect">
            <a:avLst/>
          </a:prstGeom>
          <a:noFill/>
        </p:spPr>
        <p:txBody>
          <a:bodyPr wrap="square" rtlCol="0">
            <a:spAutoFit/>
          </a:bodyPr>
          <a:lstStyle/>
          <a:p>
            <a:r>
              <a:rPr lang="en-US" sz="1600" kern="0" dirty="0">
                <a:solidFill>
                  <a:schemeClr val="tx2"/>
                </a:solidFill>
                <a:effectLst/>
                <a:latin typeface="+mj-lt"/>
                <a:ea typeface="Times New Roman" panose="02020603050405020304" pitchFamily="18" charset="0"/>
              </a:rPr>
              <a:t>GP Online </a:t>
            </a:r>
            <a:r>
              <a:rPr lang="en-US" sz="1600" dirty="0">
                <a:solidFill>
                  <a:schemeClr val="tx2"/>
                </a:solidFill>
                <a:latin typeface="+mj-lt"/>
                <a:ea typeface="Roboto" pitchFamily="2" charset="0"/>
                <a:hlinkClick r:id="rId6">
                  <a:extLst>
                    <a:ext uri="{A12FA001-AC4F-418D-AE19-62706E023703}">
                      <ahyp:hlinkClr xmlns:ahyp="http://schemas.microsoft.com/office/drawing/2018/hyperlinkcolor" val="tx"/>
                    </a:ext>
                  </a:extLst>
                </a:hlinkClick>
              </a:rPr>
              <a:t>-</a:t>
            </a:r>
            <a:r>
              <a:rPr lang="en-US" sz="1600" dirty="0">
                <a:solidFill>
                  <a:schemeClr val="tx2"/>
                </a:solidFill>
                <a:latin typeface="+mj-lt"/>
                <a:ea typeface="Roboto" pitchFamily="2" charset="0"/>
              </a:rPr>
              <a:t> </a:t>
            </a:r>
            <a:r>
              <a:rPr lang="en-GB" sz="1600" i="0" dirty="0">
                <a:solidFill>
                  <a:schemeClr val="tx2"/>
                </a:solidFill>
                <a:effectLst/>
                <a:latin typeface="+mj-lt"/>
              </a:rPr>
              <a:t>NHS cuts waiting times despite busy summer period </a:t>
            </a:r>
            <a:r>
              <a:rPr lang="en-US" sz="1600" kern="0" dirty="0">
                <a:solidFill>
                  <a:schemeClr val="tx2"/>
                </a:solidFill>
                <a:effectLst/>
                <a:latin typeface="+mj-lt"/>
                <a:ea typeface="Times New Roman" panose="02020603050405020304" pitchFamily="18" charset="0"/>
              </a:rPr>
              <a:t>(</a:t>
            </a:r>
            <a:r>
              <a:rPr lang="en-US" sz="1600" kern="0" dirty="0">
                <a:solidFill>
                  <a:schemeClr val="tx2"/>
                </a:solidFill>
                <a:latin typeface="+mj-lt"/>
                <a:ea typeface="Times New Roman" panose="02020603050405020304" pitchFamily="18" charset="0"/>
              </a:rPr>
              <a:t>Jul</a:t>
            </a:r>
            <a:r>
              <a:rPr lang="en-US" sz="1600" kern="0" dirty="0">
                <a:solidFill>
                  <a:schemeClr val="tx2"/>
                </a:solidFill>
                <a:effectLst/>
                <a:latin typeface="+mj-lt"/>
                <a:ea typeface="Times New Roman" panose="02020603050405020304" pitchFamily="18" charset="0"/>
              </a:rPr>
              <a:t>, 2023)</a:t>
            </a:r>
            <a:endParaRPr lang="en-GB" sz="1600" i="0" dirty="0">
              <a:solidFill>
                <a:schemeClr val="tx2"/>
              </a:solidFill>
              <a:effectLst/>
              <a:latin typeface="+mj-lt"/>
            </a:endParaRPr>
          </a:p>
          <a:p>
            <a:endParaRPr lang="en-US" sz="2000" dirty="0">
              <a:solidFill>
                <a:schemeClr val="tx2"/>
              </a:solidFill>
              <a:ea typeface="Roboto" pitchFamily="2" charset="0"/>
            </a:endParaRPr>
          </a:p>
        </p:txBody>
      </p:sp>
      <p:sp>
        <p:nvSpPr>
          <p:cNvPr id="15" name="Object 4">
            <a:extLst>
              <a:ext uri="{FF2B5EF4-FFF2-40B4-BE49-F238E27FC236}">
                <a16:creationId xmlns:a16="http://schemas.microsoft.com/office/drawing/2014/main" id="{35BE4D9F-C8BA-7D92-0B48-DE5CD674FAD5}"/>
              </a:ext>
            </a:extLst>
          </p:cNvPr>
          <p:cNvSpPr/>
          <p:nvPr/>
        </p:nvSpPr>
        <p:spPr>
          <a:xfrm>
            <a:off x="5048646" y="4611951"/>
            <a:ext cx="6403657" cy="1850673"/>
          </a:xfrm>
          <a:prstGeom prst="rect">
            <a:avLst/>
          </a:prstGeom>
          <a:noFill/>
        </p:spPr>
        <p:txBody>
          <a:bodyPr wrap="square" lIns="0" tIns="0" rIns="0" bIns="0" rtlCol="0" anchor="t"/>
          <a:lstStyle/>
          <a:p>
            <a:pPr marL="342900" indent="-342900" algn="l">
              <a:lnSpc>
                <a:spcPts val="2553"/>
              </a:lnSpc>
              <a:spcBef>
                <a:spcPts val="360"/>
              </a:spcBef>
              <a:buSzPct val="100000"/>
              <a:buFont typeface="Arial" panose="020B0604020202020204" pitchFamily="34" charset="0"/>
              <a:buChar char="•"/>
            </a:pPr>
            <a:r>
              <a:rPr lang="en-US" sz="2000" dirty="0"/>
              <a:t>More data gathered related to capacity and demand </a:t>
            </a:r>
          </a:p>
          <a:p>
            <a:pPr marL="342900" indent="-342900" algn="l">
              <a:lnSpc>
                <a:spcPts val="2553"/>
              </a:lnSpc>
              <a:spcBef>
                <a:spcPts val="360"/>
              </a:spcBef>
              <a:buSzPct val="100000"/>
              <a:buFont typeface="Arial" panose="020B0604020202020204" pitchFamily="34" charset="0"/>
              <a:buChar char="•"/>
            </a:pPr>
            <a:r>
              <a:rPr lang="en-US" sz="2000" dirty="0"/>
              <a:t>More synchronous database management </a:t>
            </a:r>
          </a:p>
          <a:p>
            <a:pPr marL="342900" indent="-342900" algn="l">
              <a:lnSpc>
                <a:spcPts val="2553"/>
              </a:lnSpc>
              <a:spcBef>
                <a:spcPts val="360"/>
              </a:spcBef>
              <a:buSzPct val="100000"/>
              <a:buFont typeface="Arial" panose="020B0604020202020204" pitchFamily="34" charset="0"/>
              <a:buChar char="•"/>
            </a:pPr>
            <a:r>
              <a:rPr lang="en-GB" sz="2000" dirty="0">
                <a:latin typeface="Arial" panose="020B0604020202020204" pitchFamily="34" charset="0"/>
                <a:ea typeface="PMingLiU" panose="02020500000000000000" pitchFamily="18" charset="-120"/>
                <a:cs typeface="Arial" panose="020B0604020202020204" pitchFamily="34" charset="0"/>
              </a:rPr>
              <a:t>M</a:t>
            </a:r>
            <a:r>
              <a:rPr lang="en-GB" sz="2000" dirty="0">
                <a:solidFill>
                  <a:schemeClr val="tx1"/>
                </a:solidFill>
                <a:effectLst/>
                <a:latin typeface="Arial" panose="020B0604020202020204" pitchFamily="34" charset="0"/>
                <a:ea typeface="PMingLiU" panose="02020500000000000000" pitchFamily="18" charset="-120"/>
                <a:cs typeface="Arial" panose="020B0604020202020204" pitchFamily="34" charset="0"/>
              </a:rPr>
              <a:t>easurements recorded relating to reasons for missed appointments</a:t>
            </a:r>
            <a:endParaRPr lang="en-US" sz="2000" dirty="0"/>
          </a:p>
          <a:p>
            <a:pPr marL="285750" indent="-285750" algn="l">
              <a:lnSpc>
                <a:spcPts val="2553"/>
              </a:lnSpc>
              <a:spcBef>
                <a:spcPts val="360"/>
              </a:spcBef>
              <a:buSzPct val="100000"/>
              <a:buFont typeface="Arial" panose="020B0604020202020204" pitchFamily="34" charset="0"/>
              <a:buChar char="•"/>
            </a:pPr>
            <a:endParaRPr lang="en-GB" sz="1400" kern="0" dirty="0">
              <a:solidFill>
                <a:schemeClr val="tx1"/>
              </a:solidFill>
              <a:latin typeface="Arial" panose="020B0604020202020204" pitchFamily="34" charset="0"/>
              <a:ea typeface="PMingLiU" panose="02020500000000000000" pitchFamily="18" charset="-120"/>
            </a:endParaRPr>
          </a:p>
          <a:p>
            <a:pPr marL="342900" indent="-342900" algn="l">
              <a:lnSpc>
                <a:spcPts val="2553"/>
              </a:lnSpc>
              <a:spcBef>
                <a:spcPts val="360"/>
              </a:spcBef>
              <a:buSzPct val="100000"/>
              <a:buFont typeface="Arial" panose="020B0604020202020204" pitchFamily="34" charset="0"/>
              <a:buChar char="•"/>
            </a:pPr>
            <a:endParaRPr lang="en-US" sz="2000" dirty="0"/>
          </a:p>
          <a:p>
            <a:pPr marL="342900" indent="-342900" algn="l">
              <a:lnSpc>
                <a:spcPts val="2553"/>
              </a:lnSpc>
              <a:spcBef>
                <a:spcPts val="360"/>
              </a:spcBef>
              <a:buSzPct val="100000"/>
              <a:buFont typeface="Arial" panose="020B0604020202020204" pitchFamily="34" charset="0"/>
              <a:buChar char="•"/>
            </a:pPr>
            <a:endParaRPr lang="en-US" sz="2000" dirty="0"/>
          </a:p>
          <a:p>
            <a:pPr marL="342900" indent="-342900" algn="l">
              <a:lnSpc>
                <a:spcPts val="2553"/>
              </a:lnSpc>
              <a:spcBef>
                <a:spcPts val="360"/>
              </a:spcBef>
              <a:buSzPct val="100000"/>
              <a:buFont typeface="Arial" panose="020B0604020202020204" pitchFamily="34" charset="0"/>
              <a:buChar char="•"/>
            </a:pPr>
            <a:endParaRPr lang="en-US" sz="2000" dirty="0"/>
          </a:p>
          <a:p>
            <a:pPr marL="242900" indent="-242900" algn="l">
              <a:lnSpc>
                <a:spcPts val="2553"/>
              </a:lnSpc>
              <a:spcBef>
                <a:spcPts val="360"/>
              </a:spcBef>
              <a:buSzPct val="100000"/>
              <a:buFont typeface="+mj-lt"/>
              <a:buAutoNum type="arabicPeriod"/>
            </a:pPr>
            <a:endParaRPr lang="en-US" sz="2000" dirty="0"/>
          </a:p>
          <a:p>
            <a:pPr marL="242900" indent="-242900" algn="l">
              <a:lnSpc>
                <a:spcPts val="2553"/>
              </a:lnSpc>
              <a:spcBef>
                <a:spcPts val="360"/>
              </a:spcBef>
              <a:buSzPct val="100000"/>
              <a:buFont typeface="+mj-lt"/>
              <a:buAutoNum type="arabicPeriod"/>
            </a:pPr>
            <a:endParaRPr lang="en-US" sz="2000" dirty="0"/>
          </a:p>
          <a:p>
            <a:pPr marL="242900" indent="-242900" algn="l">
              <a:lnSpc>
                <a:spcPts val="2553"/>
              </a:lnSpc>
              <a:spcBef>
                <a:spcPts val="360"/>
              </a:spcBef>
              <a:buSzPct val="100000"/>
              <a:buFont typeface="+mj-lt"/>
              <a:buAutoNum type="arabicPeriod"/>
            </a:pPr>
            <a:endParaRPr lang="en-US" sz="2000" dirty="0"/>
          </a:p>
        </p:txBody>
      </p:sp>
      <p:sp>
        <p:nvSpPr>
          <p:cNvPr id="16" name="Object 1">
            <a:extLst>
              <a:ext uri="{FF2B5EF4-FFF2-40B4-BE49-F238E27FC236}">
                <a16:creationId xmlns:a16="http://schemas.microsoft.com/office/drawing/2014/main" id="{1997208D-E8FA-ECF3-C11C-B8FEEC2A26E0}"/>
              </a:ext>
            </a:extLst>
          </p:cNvPr>
          <p:cNvSpPr/>
          <p:nvPr/>
        </p:nvSpPr>
        <p:spPr>
          <a:xfrm>
            <a:off x="6420769" y="3987074"/>
            <a:ext cx="3476747"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Future Analysis</a:t>
            </a:r>
            <a:endParaRPr lang="en-US" dirty="0"/>
          </a:p>
        </p:txBody>
      </p:sp>
      <p:pic>
        <p:nvPicPr>
          <p:cNvPr id="37" name="Audio 36">
            <a:extLst>
              <a:ext uri="{FF2B5EF4-FFF2-40B4-BE49-F238E27FC236}">
                <a16:creationId xmlns:a16="http://schemas.microsoft.com/office/drawing/2014/main" id="{B9D04E63-0D6A-CFAB-3A32-B21A32191C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89062071"/>
      </p:ext>
    </p:extLst>
  </p:cSld>
  <p:clrMapOvr>
    <a:masterClrMapping/>
  </p:clrMapOvr>
  <mc:AlternateContent xmlns:mc="http://schemas.openxmlformats.org/markup-compatibility/2006">
    <mc:Choice xmlns:p14="http://schemas.microsoft.com/office/powerpoint/2010/main" Requires="p14">
      <p:transition spd="slow" p14:dur="2000" advTm="87776"/>
    </mc:Choice>
    <mc:Fallback>
      <p:transition spd="slow" advTm="87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649204" y="350923"/>
            <a:ext cx="8869933"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Business Problem</a:t>
            </a:r>
            <a:endParaRPr lang="en-US" dirty="0"/>
          </a:p>
        </p:txBody>
      </p:sp>
      <p:sp>
        <p:nvSpPr>
          <p:cNvPr id="3" name="Object 2"/>
          <p:cNvSpPr/>
          <p:nvPr/>
        </p:nvSpPr>
        <p:spPr>
          <a:xfrm>
            <a:off x="3649204" y="1017655"/>
            <a:ext cx="8869933" cy="316478"/>
          </a:xfrm>
          <a:prstGeom prst="rect">
            <a:avLst/>
          </a:prstGeom>
          <a:noFill/>
        </p:spPr>
        <p:txBody>
          <a:bodyPr wrap="square" lIns="0" tIns="0" rIns="0" bIns="0" rtlCol="0" anchor="t"/>
          <a:lstStyle/>
          <a:p>
            <a:pPr algn="l">
              <a:lnSpc>
                <a:spcPts val="2493"/>
              </a:lnSpc>
              <a:spcBef>
                <a:spcPts val="1244"/>
              </a:spcBef>
              <a:buNone/>
            </a:pPr>
            <a:r>
              <a:rPr lang="en-US" sz="1594" kern="0" spc="48" dirty="0">
                <a:solidFill>
                  <a:srgbClr val="181818">
                    <a:alpha val="80000"/>
                  </a:srgbClr>
                </a:solidFill>
                <a:latin typeface="Roboto" pitchFamily="34" charset="0"/>
                <a:ea typeface="Roboto" pitchFamily="34" charset="-122"/>
                <a:cs typeface="Roboto" pitchFamily="34" charset="-120"/>
              </a:rPr>
              <a:t>Assumed Stakeholders: </a:t>
            </a:r>
            <a:r>
              <a:rPr lang="en-US" sz="1594" b="1" kern="0" spc="48" dirty="0">
                <a:solidFill>
                  <a:srgbClr val="181818">
                    <a:alpha val="80000"/>
                  </a:srgbClr>
                </a:solidFill>
                <a:latin typeface="Roboto" pitchFamily="34" charset="0"/>
                <a:ea typeface="Roboto" pitchFamily="34" charset="-122"/>
                <a:cs typeface="Roboto" pitchFamily="34" charset="-120"/>
              </a:rPr>
              <a:t>NHS ICB Chairs</a:t>
            </a:r>
            <a:endParaRPr lang="en-US" b="1" dirty="0"/>
          </a:p>
        </p:txBody>
      </p:sp>
      <p:sp>
        <p:nvSpPr>
          <p:cNvPr id="4" name="Object 3"/>
          <p:cNvSpPr/>
          <p:nvPr/>
        </p:nvSpPr>
        <p:spPr>
          <a:xfrm>
            <a:off x="0" y="0"/>
            <a:ext cx="3182595" cy="6865808"/>
          </a:xfrm>
          <a:prstGeom prst="rect">
            <a:avLst/>
          </a:prstGeom>
          <a:solidFill>
            <a:srgbClr val="004F98"/>
          </a:solidFill>
        </p:spPr>
      </p:sp>
      <p:pic>
        <p:nvPicPr>
          <p:cNvPr id="5" name="Object 4" descr="preencoded.png"/>
          <p:cNvPicPr>
            <a:picLocks noChangeAspect="1"/>
          </p:cNvPicPr>
          <p:nvPr/>
        </p:nvPicPr>
        <p:blipFill>
          <a:blip r:embed="rId5"/>
          <a:srcRect l="15234" r="15234"/>
          <a:stretch/>
        </p:blipFill>
        <p:spPr>
          <a:xfrm>
            <a:off x="0" y="0"/>
            <a:ext cx="3182595" cy="6865808"/>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16759" y="1723594"/>
            <a:ext cx="6132566" cy="1495051"/>
          </a:xfrm>
          <a:prstGeom prst="rect">
            <a:avLst/>
          </a:prstGeom>
        </p:spPr>
      </p:pic>
      <p:sp>
        <p:nvSpPr>
          <p:cNvPr id="7" name="Object 6"/>
          <p:cNvSpPr/>
          <p:nvPr/>
        </p:nvSpPr>
        <p:spPr>
          <a:xfrm>
            <a:off x="4310421" y="2416320"/>
            <a:ext cx="6741159" cy="216044"/>
          </a:xfrm>
          <a:prstGeom prst="rect">
            <a:avLst/>
          </a:prstGeom>
          <a:noFill/>
        </p:spPr>
        <p:txBody>
          <a:bodyPr wrap="square" lIns="0" tIns="0" rIns="0" bIns="0" rtlCol="0" anchor="ctr"/>
          <a:lstStyle/>
          <a:p>
            <a:pPr algn="ctr">
              <a:lnSpc>
                <a:spcPts val="1702"/>
              </a:lnSpc>
              <a:buNone/>
            </a:pPr>
            <a:r>
              <a:rPr lang="en-US" sz="2800" b="1" kern="0" spc="126" dirty="0">
                <a:solidFill>
                  <a:srgbClr val="FFFFFF"/>
                </a:solidFill>
                <a:latin typeface="Roboto" pitchFamily="34" charset="0"/>
                <a:ea typeface="Roboto" pitchFamily="34" charset="-122"/>
                <a:cs typeface="Roboto" pitchFamily="34" charset="-120"/>
              </a:rPr>
              <a:t>MISSED NHS APPOINTMENTS</a:t>
            </a:r>
            <a:endParaRPr lang="en-US" sz="4000" dirty="0"/>
          </a:p>
        </p:txBody>
      </p:sp>
      <p:pic>
        <p:nvPicPr>
          <p:cNvPr id="8" name="Object 7"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204" y="3278086"/>
            <a:ext cx="4937596" cy="1495051"/>
          </a:xfrm>
          <a:prstGeom prst="rect">
            <a:avLst/>
          </a:prstGeom>
        </p:spPr>
      </p:pic>
      <p:sp>
        <p:nvSpPr>
          <p:cNvPr id="9" name="Object 8"/>
          <p:cNvSpPr/>
          <p:nvPr/>
        </p:nvSpPr>
        <p:spPr>
          <a:xfrm>
            <a:off x="5212203" y="3809568"/>
            <a:ext cx="4937597" cy="432089"/>
          </a:xfrm>
          <a:prstGeom prst="rect">
            <a:avLst/>
          </a:prstGeom>
          <a:noFill/>
        </p:spPr>
        <p:txBody>
          <a:bodyPr wrap="square" lIns="0" tIns="0" rIns="0" bIns="0" rtlCol="0" anchor="ctr"/>
          <a:lstStyle/>
          <a:p>
            <a:pPr algn="ctr">
              <a:lnSpc>
                <a:spcPts val="1702"/>
              </a:lnSpc>
              <a:buNone/>
            </a:pPr>
            <a:r>
              <a:rPr lang="en-US" b="1" kern="0" spc="126" dirty="0">
                <a:solidFill>
                  <a:srgbClr val="FFFFFF"/>
                </a:solidFill>
                <a:latin typeface="Roboto" pitchFamily="34" charset="0"/>
                <a:ea typeface="Roboto" pitchFamily="34" charset="-122"/>
                <a:cs typeface="Roboto" pitchFamily="34" charset="-120"/>
              </a:rPr>
              <a:t>IS THERE ADEQUATE STAFF AND CAPACITY IN THE NETWORKS?</a:t>
            </a:r>
            <a:endParaRPr lang="en-US" sz="2800" dirty="0"/>
          </a:p>
        </p:txBody>
      </p:sp>
      <p:pic>
        <p:nvPicPr>
          <p:cNvPr id="10" name="Object 9"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1114" y="4827968"/>
            <a:ext cx="4374291" cy="1495051"/>
          </a:xfrm>
          <a:prstGeom prst="rect">
            <a:avLst/>
          </a:prstGeom>
        </p:spPr>
      </p:pic>
      <p:sp>
        <p:nvSpPr>
          <p:cNvPr id="11" name="Object 10"/>
          <p:cNvSpPr/>
          <p:nvPr/>
        </p:nvSpPr>
        <p:spPr>
          <a:xfrm>
            <a:off x="5511114" y="5285519"/>
            <a:ext cx="4374291" cy="690503"/>
          </a:xfrm>
          <a:prstGeom prst="rect">
            <a:avLst/>
          </a:prstGeom>
          <a:noFill/>
        </p:spPr>
        <p:txBody>
          <a:bodyPr wrap="square" lIns="0" tIns="0" rIns="0" bIns="0" rtlCol="0" anchor="ctr"/>
          <a:lstStyle/>
          <a:p>
            <a:pPr algn="ctr">
              <a:lnSpc>
                <a:spcPts val="1702"/>
              </a:lnSpc>
              <a:buNone/>
            </a:pPr>
            <a:r>
              <a:rPr lang="en-US" b="1" kern="0" spc="126" dirty="0">
                <a:solidFill>
                  <a:srgbClr val="FFFFFF"/>
                </a:solidFill>
                <a:latin typeface="Roboto" pitchFamily="34" charset="0"/>
                <a:ea typeface="Roboto" pitchFamily="34" charset="-122"/>
                <a:cs typeface="Roboto" pitchFamily="34" charset="-120"/>
              </a:rPr>
              <a:t>WHAT IS THE ACTUAL UTILISATION OF RESOUCES?</a:t>
            </a:r>
            <a:endParaRPr lang="en-US" dirty="0"/>
          </a:p>
        </p:txBody>
      </p:sp>
      <p:pic>
        <p:nvPicPr>
          <p:cNvPr id="35" name="Audio 34">
            <a:extLst>
              <a:ext uri="{FF2B5EF4-FFF2-40B4-BE49-F238E27FC236}">
                <a16:creationId xmlns:a16="http://schemas.microsoft.com/office/drawing/2014/main" id="{F9E33C95-8CB3-DFA8-D2FF-10178AA6552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301"/>
    </mc:Choice>
    <mc:Fallback>
      <p:transition spd="slow" advTm="21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p:nvPr/>
        </p:nvSpPr>
        <p:spPr>
          <a:xfrm>
            <a:off x="604633" y="1059955"/>
            <a:ext cx="11195481" cy="3547672"/>
          </a:xfrm>
          <a:prstGeom prst="rect">
            <a:avLst/>
          </a:prstGeom>
          <a:noFill/>
        </p:spPr>
        <p:txBody>
          <a:bodyPr wrap="square" lIns="0" tIns="0" rIns="0" bIns="0" rtlCol="0" anchor="t"/>
          <a:lstStyle/>
          <a:p>
            <a:pPr marL="242900" indent="-242900" algn="l">
              <a:lnSpc>
                <a:spcPct val="150000"/>
              </a:lnSpc>
              <a:spcBef>
                <a:spcPts val="360"/>
              </a:spcBef>
              <a:buSzPct val="100000"/>
              <a:buFont typeface="+mj-lt"/>
              <a:buAutoNum type="arabicPeriod"/>
            </a:pPr>
            <a:r>
              <a:rPr lang="en-US" b="1" kern="0" spc="189" dirty="0">
                <a:solidFill>
                  <a:srgbClr val="000000"/>
                </a:solidFill>
                <a:latin typeface="+mj-lt"/>
                <a:ea typeface="Roboto" pitchFamily="34" charset="-122"/>
              </a:rPr>
              <a:t>AD - </a:t>
            </a:r>
            <a:r>
              <a:rPr lang="en-US" b="1" kern="0" spc="189" dirty="0">
                <a:solidFill>
                  <a:srgbClr val="000000"/>
                </a:solidFill>
                <a:latin typeface="+mj-lt"/>
                <a:ea typeface="Roboto" pitchFamily="34" charset="-122"/>
                <a:cs typeface="Roboto" pitchFamily="34" charset="-120"/>
              </a:rPr>
              <a:t>ACTUAL_DURATION.CSV</a:t>
            </a:r>
          </a:p>
          <a:p>
            <a:pPr marL="800100" lvl="1" indent="-342900">
              <a:lnSpc>
                <a:spcPct val="150000"/>
              </a:lnSpc>
              <a:spcBef>
                <a:spcPts val="360"/>
              </a:spcBef>
              <a:buSzPct val="100000"/>
              <a:buFont typeface="Arial" panose="020B0604020202020204" pitchFamily="34" charset="0"/>
              <a:buChar char="•"/>
            </a:pPr>
            <a:r>
              <a:rPr lang="en-GB" dirty="0">
                <a:solidFill>
                  <a:schemeClr val="tx1"/>
                </a:solidFill>
                <a:latin typeface="+mj-lt"/>
                <a:cs typeface="Arial" panose="020B0604020202020204" pitchFamily="34" charset="0"/>
              </a:rPr>
              <a:t>Details of appointments made by patients</a:t>
            </a:r>
          </a:p>
          <a:p>
            <a:pPr marL="242900" indent="-242900">
              <a:lnSpc>
                <a:spcPct val="150000"/>
              </a:lnSpc>
              <a:spcBef>
                <a:spcPts val="360"/>
              </a:spcBef>
              <a:buSzPct val="100000"/>
              <a:buFont typeface="+mj-lt"/>
              <a:buAutoNum type="arabicPeriod"/>
            </a:pPr>
            <a:r>
              <a:rPr lang="en-US" b="1" dirty="0">
                <a:latin typeface="+mj-lt"/>
                <a:cs typeface="Arial" panose="020B0604020202020204" pitchFamily="34" charset="0"/>
              </a:rPr>
              <a:t>AR -  APPOINTMENTS</a:t>
            </a:r>
            <a:r>
              <a:rPr lang="en-US" b="1" dirty="0">
                <a:solidFill>
                  <a:schemeClr val="tx1"/>
                </a:solidFill>
                <a:latin typeface="+mj-lt"/>
                <a:cs typeface="Arial" panose="020B0604020202020204" pitchFamily="34" charset="0"/>
              </a:rPr>
              <a:t>_REGIONAL.csv</a:t>
            </a:r>
            <a:endParaRPr lang="en-US" b="1" dirty="0">
              <a:latin typeface="+mj-lt"/>
              <a:cs typeface="Arial" panose="020B0604020202020204" pitchFamily="34" charset="0"/>
            </a:endParaRPr>
          </a:p>
          <a:p>
            <a:pPr marL="800100" lvl="1" indent="-342900">
              <a:lnSpc>
                <a:spcPct val="150000"/>
              </a:lnSpc>
              <a:spcBef>
                <a:spcPts val="360"/>
              </a:spcBef>
              <a:buSzPct val="100000"/>
              <a:buFont typeface="Arial" panose="020B0604020202020204" pitchFamily="34" charset="0"/>
              <a:buChar char="•"/>
            </a:pPr>
            <a:r>
              <a:rPr lang="en-GB" dirty="0">
                <a:solidFill>
                  <a:schemeClr val="tx1"/>
                </a:solidFill>
                <a:latin typeface="+mj-lt"/>
                <a:cs typeface="Arial" panose="020B0604020202020204" pitchFamily="34" charset="0"/>
              </a:rPr>
              <a:t>Details on the type of appointments made by patients</a:t>
            </a:r>
          </a:p>
          <a:p>
            <a:pPr>
              <a:lnSpc>
                <a:spcPct val="150000"/>
              </a:lnSpc>
            </a:pPr>
            <a:r>
              <a:rPr lang="en-GB" b="1" kern="0" spc="189" dirty="0">
                <a:latin typeface="+mj-lt"/>
                <a:ea typeface="Roboto" pitchFamily="34" charset="-122"/>
                <a:cs typeface="Arial" panose="020B0604020202020204" pitchFamily="34" charset="0"/>
              </a:rPr>
              <a:t>3</a:t>
            </a:r>
            <a:r>
              <a:rPr lang="en-GB" b="1" dirty="0">
                <a:latin typeface="+mj-lt"/>
                <a:cs typeface="Arial" panose="020B0604020202020204" pitchFamily="34" charset="0"/>
              </a:rPr>
              <a:t>. </a:t>
            </a:r>
            <a:r>
              <a:rPr lang="en-US" b="1" dirty="0">
                <a:latin typeface="+mj-lt"/>
                <a:cs typeface="Arial" panose="020B0604020202020204" pitchFamily="34" charset="0"/>
              </a:rPr>
              <a:t>NC - </a:t>
            </a:r>
            <a:r>
              <a:rPr lang="en-US" b="1" dirty="0">
                <a:solidFill>
                  <a:schemeClr val="tx1"/>
                </a:solidFill>
                <a:latin typeface="+mj-lt"/>
                <a:cs typeface="Arial" panose="020B0604020202020204" pitchFamily="34" charset="0"/>
              </a:rPr>
              <a:t>NATIONAL_CATEGORIES.CSV</a:t>
            </a:r>
          </a:p>
          <a:p>
            <a:pPr marL="800100" lvl="1" indent="-342900">
              <a:lnSpc>
                <a:spcPct val="150000"/>
              </a:lnSpc>
              <a:spcBef>
                <a:spcPts val="360"/>
              </a:spcBef>
              <a:buSzPct val="100000"/>
              <a:buFont typeface="Arial" panose="020B0604020202020204" pitchFamily="34" charset="0"/>
              <a:buChar char="•"/>
            </a:pPr>
            <a:r>
              <a:rPr lang="en-GB" dirty="0">
                <a:solidFill>
                  <a:schemeClr val="tx1"/>
                </a:solidFill>
                <a:latin typeface="+mj-lt"/>
                <a:cs typeface="Arial" panose="020B0604020202020204" pitchFamily="34" charset="0"/>
              </a:rPr>
              <a:t>Details of the national categories of appointments made by patients</a:t>
            </a:r>
            <a:endParaRPr lang="en-GB" b="1" kern="0" spc="189" dirty="0">
              <a:latin typeface="+mj-lt"/>
              <a:ea typeface="Roboto" pitchFamily="34" charset="-122"/>
              <a:cs typeface="Arial" panose="020B0604020202020204" pitchFamily="34" charset="0"/>
            </a:endParaRPr>
          </a:p>
          <a:p>
            <a:pPr>
              <a:lnSpc>
                <a:spcPct val="150000"/>
              </a:lnSpc>
            </a:pPr>
            <a:r>
              <a:rPr lang="en-US" b="1" kern="0" spc="189" dirty="0">
                <a:solidFill>
                  <a:srgbClr val="181818">
                    <a:alpha val="80000"/>
                  </a:srgbClr>
                </a:solidFill>
                <a:latin typeface="+mj-lt"/>
                <a:ea typeface="Roboto" pitchFamily="34" charset="-122"/>
                <a:cs typeface="Arial" panose="020B0604020202020204" pitchFamily="34" charset="0"/>
              </a:rPr>
              <a:t>4.</a:t>
            </a:r>
            <a:r>
              <a:rPr lang="en-US" b="1" dirty="0">
                <a:solidFill>
                  <a:schemeClr val="tx1"/>
                </a:solidFill>
                <a:latin typeface="+mj-lt"/>
                <a:cs typeface="Arial" panose="020B0604020202020204" pitchFamily="34" charset="0"/>
              </a:rPr>
              <a:t>TWEETS.CSV</a:t>
            </a:r>
          </a:p>
          <a:p>
            <a:pPr marL="800100" lvl="1" indent="-342900">
              <a:lnSpc>
                <a:spcPct val="150000"/>
              </a:lnSpc>
              <a:spcBef>
                <a:spcPts val="360"/>
              </a:spcBef>
              <a:buSzPct val="100000"/>
              <a:buFont typeface="Arial" panose="020B0604020202020204" pitchFamily="34" charset="0"/>
              <a:buChar char="•"/>
            </a:pPr>
            <a:r>
              <a:rPr lang="en-US" dirty="0">
                <a:latin typeface="+mj-lt"/>
                <a:cs typeface="Arial" panose="020B0604020202020204" pitchFamily="34" charset="0"/>
              </a:rPr>
              <a:t>	</a:t>
            </a:r>
            <a:r>
              <a:rPr lang="en-GB" dirty="0">
                <a:solidFill>
                  <a:schemeClr val="tx1"/>
                </a:solidFill>
                <a:latin typeface="+mj-lt"/>
                <a:cs typeface="Arial" panose="020B0604020202020204" pitchFamily="34" charset="0"/>
              </a:rPr>
              <a:t>Details of twitter data (tweets) related to healthcare in the UK scraped from Twitter (Now X) </a:t>
            </a:r>
          </a:p>
          <a:p>
            <a:pPr algn="l">
              <a:lnSpc>
                <a:spcPts val="2553"/>
              </a:lnSpc>
              <a:spcBef>
                <a:spcPts val="2490"/>
              </a:spcBef>
              <a:buSzPct val="100000"/>
            </a:pPr>
            <a:endParaRPr lang="en-US" dirty="0">
              <a:latin typeface="+mj-lt"/>
            </a:endParaRPr>
          </a:p>
        </p:txBody>
      </p:sp>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Methodology</a:t>
            </a:r>
            <a:endParaRPr lang="en-US" dirty="0"/>
          </a:p>
        </p:txBody>
      </p:sp>
      <p:sp>
        <p:nvSpPr>
          <p:cNvPr id="4" name="Object 3"/>
          <p:cNvSpPr/>
          <p:nvPr/>
        </p:nvSpPr>
        <p:spPr>
          <a:xfrm>
            <a:off x="604633" y="4822942"/>
            <a:ext cx="10961933" cy="343226"/>
          </a:xfrm>
          <a:prstGeom prst="rect">
            <a:avLst/>
          </a:prstGeom>
          <a:solidFill>
            <a:srgbClr val="D0D8E8"/>
          </a:solidFill>
        </p:spPr>
        <p:txBody>
          <a:bodyPr wrap="square" lIns="0" tIns="0" rIns="0" bIns="0" rtlCol="0" anchor="ctr"/>
          <a:lstStyle/>
          <a:p>
            <a:pPr algn="ctr">
              <a:lnSpc>
                <a:spcPts val="1994"/>
              </a:lnSpc>
              <a:buNone/>
            </a:pPr>
            <a:r>
              <a:rPr lang="en-US" sz="2000" kern="0" spc="38" dirty="0">
                <a:latin typeface="Roboto" pitchFamily="34" charset="0"/>
                <a:ea typeface="Roboto" pitchFamily="34" charset="-122"/>
                <a:cs typeface="Roboto" pitchFamily="34" charset="-120"/>
              </a:rPr>
              <a:t>The Use of Python and Github</a:t>
            </a:r>
            <a:endParaRPr lang="en-US" sz="2000" dirty="0"/>
          </a:p>
        </p:txBody>
      </p:sp>
      <p:pic>
        <p:nvPicPr>
          <p:cNvPr id="9" name="Picture 8">
            <a:extLst>
              <a:ext uri="{FF2B5EF4-FFF2-40B4-BE49-F238E27FC236}">
                <a16:creationId xmlns:a16="http://schemas.microsoft.com/office/drawing/2014/main" id="{EA62E62F-3B55-710C-9BB2-5E7FC77C3037}"/>
              </a:ext>
            </a:extLst>
          </p:cNvPr>
          <p:cNvPicPr>
            <a:picLocks noChangeAspect="1"/>
          </p:cNvPicPr>
          <p:nvPr/>
        </p:nvPicPr>
        <p:blipFill>
          <a:blip r:embed="rId7"/>
          <a:stretch>
            <a:fillRect/>
          </a:stretch>
        </p:blipFill>
        <p:spPr>
          <a:xfrm>
            <a:off x="3562935" y="5381483"/>
            <a:ext cx="1304118" cy="1429017"/>
          </a:xfrm>
          <a:prstGeom prst="rect">
            <a:avLst/>
          </a:prstGeom>
        </p:spPr>
      </p:pic>
      <p:pic>
        <p:nvPicPr>
          <p:cNvPr id="11" name="Picture 10">
            <a:extLst>
              <a:ext uri="{FF2B5EF4-FFF2-40B4-BE49-F238E27FC236}">
                <a16:creationId xmlns:a16="http://schemas.microsoft.com/office/drawing/2014/main" id="{335722AC-DCDF-E4D9-0F43-7B7C8371117D}"/>
              </a:ext>
            </a:extLst>
          </p:cNvPr>
          <p:cNvPicPr>
            <a:picLocks noChangeAspect="1"/>
          </p:cNvPicPr>
          <p:nvPr/>
        </p:nvPicPr>
        <p:blipFill>
          <a:blip r:embed="rId8"/>
          <a:stretch>
            <a:fillRect/>
          </a:stretch>
        </p:blipFill>
        <p:spPr>
          <a:xfrm>
            <a:off x="6523107" y="5311031"/>
            <a:ext cx="2540474" cy="1429017"/>
          </a:xfrm>
          <a:prstGeom prst="rect">
            <a:avLst/>
          </a:prstGeom>
        </p:spPr>
      </p:pic>
      <p:pic>
        <p:nvPicPr>
          <p:cNvPr id="19" name="Audio 18">
            <a:extLst>
              <a:ext uri="{FF2B5EF4-FFF2-40B4-BE49-F238E27FC236}">
                <a16:creationId xmlns:a16="http://schemas.microsoft.com/office/drawing/2014/main" id="{6B643E28-CDB2-9C2C-61FD-51DD5CC32BB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578"/>
    </mc:Choice>
    <mc:Fallback>
      <p:transition spd="slow" advTm="37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Approach</a:t>
            </a:r>
            <a:endParaRPr lang="en-US" dirty="0"/>
          </a:p>
        </p:txBody>
      </p:sp>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31" y="2977517"/>
            <a:ext cx="3875706" cy="1190327"/>
          </a:xfrm>
          <a:prstGeom prst="rect">
            <a:avLst/>
          </a:prstGeom>
        </p:spPr>
      </p:pic>
      <p:sp>
        <p:nvSpPr>
          <p:cNvPr id="5" name="Object 4"/>
          <p:cNvSpPr/>
          <p:nvPr/>
        </p:nvSpPr>
        <p:spPr>
          <a:xfrm>
            <a:off x="506287" y="3369597"/>
            <a:ext cx="3526516" cy="216044"/>
          </a:xfrm>
          <a:prstGeom prst="rect">
            <a:avLst/>
          </a:prstGeom>
          <a:noFill/>
        </p:spPr>
        <p:txBody>
          <a:bodyPr wrap="square" lIns="0" tIns="0" rIns="0" bIns="0" rtlCol="0" anchor="t"/>
          <a:lstStyle/>
          <a:p>
            <a:pPr algn="ctr">
              <a:lnSpc>
                <a:spcPts val="1702"/>
              </a:lnSpc>
              <a:buNone/>
            </a:pPr>
            <a:r>
              <a:rPr lang="en-US" sz="2000" b="1" kern="0" spc="126" dirty="0">
                <a:solidFill>
                  <a:srgbClr val="181818">
                    <a:alpha val="80000"/>
                  </a:srgbClr>
                </a:solidFill>
                <a:latin typeface="Roboto" pitchFamily="34" charset="0"/>
                <a:ea typeface="Roboto" pitchFamily="34" charset="-122"/>
                <a:cs typeface="Roboto" pitchFamily="34" charset="-120"/>
              </a:rPr>
              <a:t>IMPORTING &amp; INITIAL EXPLORATION</a:t>
            </a:r>
            <a:endParaRPr lang="en-US" sz="3200" dirty="0"/>
          </a:p>
        </p:txBody>
      </p:sp>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8185" y="2977517"/>
            <a:ext cx="3875706" cy="1190327"/>
          </a:xfrm>
          <a:prstGeom prst="rect">
            <a:avLst/>
          </a:prstGeom>
        </p:spPr>
      </p:pic>
      <p:sp>
        <p:nvSpPr>
          <p:cNvPr id="7" name="Object 6"/>
          <p:cNvSpPr/>
          <p:nvPr/>
        </p:nvSpPr>
        <p:spPr>
          <a:xfrm>
            <a:off x="4488329" y="3309514"/>
            <a:ext cx="3212269" cy="432089"/>
          </a:xfrm>
          <a:prstGeom prst="rect">
            <a:avLst/>
          </a:prstGeom>
          <a:noFill/>
        </p:spPr>
        <p:txBody>
          <a:bodyPr wrap="square" lIns="0" tIns="0" rIns="0" bIns="0" rtlCol="0" anchor="t"/>
          <a:lstStyle/>
          <a:p>
            <a:pPr algn="ctr">
              <a:lnSpc>
                <a:spcPts val="1702"/>
              </a:lnSpc>
              <a:buNone/>
            </a:pPr>
            <a:r>
              <a:rPr lang="en-US" sz="2000" b="1" kern="0" spc="126" dirty="0">
                <a:solidFill>
                  <a:srgbClr val="181818">
                    <a:alpha val="80000"/>
                  </a:srgbClr>
                </a:solidFill>
                <a:latin typeface="Roboto" pitchFamily="34" charset="0"/>
                <a:ea typeface="Roboto" pitchFamily="34" charset="-122"/>
                <a:cs typeface="Roboto" pitchFamily="34" charset="-120"/>
              </a:rPr>
              <a:t>IDENTIFYING TRENDS AND CREATING VISUALISATIONS</a:t>
            </a:r>
            <a:endParaRPr lang="en-US" sz="2000"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240" y="2977517"/>
            <a:ext cx="3875706" cy="1190327"/>
          </a:xfrm>
          <a:prstGeom prst="rect">
            <a:avLst/>
          </a:prstGeom>
        </p:spPr>
      </p:pic>
      <p:sp>
        <p:nvSpPr>
          <p:cNvPr id="9" name="Object 8"/>
          <p:cNvSpPr/>
          <p:nvPr/>
        </p:nvSpPr>
        <p:spPr>
          <a:xfrm>
            <a:off x="8170408" y="3358942"/>
            <a:ext cx="3212269" cy="432089"/>
          </a:xfrm>
          <a:prstGeom prst="rect">
            <a:avLst/>
          </a:prstGeom>
          <a:noFill/>
        </p:spPr>
        <p:txBody>
          <a:bodyPr wrap="square" lIns="0" tIns="0" rIns="0" bIns="0" rtlCol="0" anchor="t"/>
          <a:lstStyle/>
          <a:p>
            <a:pPr algn="ctr">
              <a:lnSpc>
                <a:spcPts val="1702"/>
              </a:lnSpc>
              <a:buNone/>
            </a:pPr>
            <a:r>
              <a:rPr lang="en-US" sz="2000"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sz="2000" dirty="0"/>
          </a:p>
        </p:txBody>
      </p:sp>
      <p:pic>
        <p:nvPicPr>
          <p:cNvPr id="14" name="Audio 13">
            <a:extLst>
              <a:ext uri="{FF2B5EF4-FFF2-40B4-BE49-F238E27FC236}">
                <a16:creationId xmlns:a16="http://schemas.microsoft.com/office/drawing/2014/main" id="{B4DB3078-FA21-2A73-6613-B3BC9357343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277"/>
    </mc:Choice>
    <mc:Fallback>
      <p:transition spd="slow" advTm="28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060" y="308450"/>
            <a:ext cx="3875706" cy="788707"/>
          </a:xfrm>
          <a:prstGeom prst="rect">
            <a:avLst/>
          </a:prstGeom>
        </p:spPr>
      </p:pic>
      <p:sp>
        <p:nvSpPr>
          <p:cNvPr id="5" name="Object 4"/>
          <p:cNvSpPr/>
          <p:nvPr/>
        </p:nvSpPr>
        <p:spPr>
          <a:xfrm>
            <a:off x="469216" y="539892"/>
            <a:ext cx="3526516" cy="143151"/>
          </a:xfrm>
          <a:prstGeom prst="rect">
            <a:avLst/>
          </a:prstGeom>
          <a:noFill/>
        </p:spPr>
        <p:txBody>
          <a:bodyPr wrap="square" lIns="0" tIns="0" rIns="0" bIns="0" rtlCol="0" anchor="t"/>
          <a:lstStyle/>
          <a:p>
            <a:pPr algn="ctr">
              <a:lnSpc>
                <a:spcPts val="1702"/>
              </a:lnSpc>
              <a:buNone/>
            </a:pPr>
            <a:r>
              <a:rPr lang="en-US" b="1" kern="0" spc="126" dirty="0">
                <a:latin typeface="Roboto" pitchFamily="34" charset="0"/>
                <a:ea typeface="Roboto" pitchFamily="34" charset="-122"/>
                <a:cs typeface="Roboto" pitchFamily="34" charset="-120"/>
              </a:rPr>
              <a:t>IMPORTING &amp; DATA EXPLORATION</a:t>
            </a:r>
            <a:endParaRPr lang="en-US" dirty="0"/>
          </a:p>
        </p:txBody>
      </p:sp>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114" y="308450"/>
            <a:ext cx="3875706" cy="788707"/>
          </a:xfrm>
          <a:prstGeom prst="rect">
            <a:avLst/>
          </a:prstGeom>
        </p:spPr>
      </p:pic>
      <p:sp>
        <p:nvSpPr>
          <p:cNvPr id="7" name="Object 6"/>
          <p:cNvSpPr/>
          <p:nvPr/>
        </p:nvSpPr>
        <p:spPr>
          <a:xfrm>
            <a:off x="4465517" y="539892"/>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IDENTIFYING TRENDS AND VISUALISATIONS</a:t>
            </a:r>
            <a:endParaRPr lang="en-US"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169" y="308450"/>
            <a:ext cx="3875706" cy="788707"/>
          </a:xfrm>
          <a:prstGeom prst="rect">
            <a:avLst/>
          </a:prstGeom>
        </p:spPr>
      </p:pic>
      <p:sp>
        <p:nvSpPr>
          <p:cNvPr id="9" name="Object 8"/>
          <p:cNvSpPr/>
          <p:nvPr/>
        </p:nvSpPr>
        <p:spPr>
          <a:xfrm>
            <a:off x="8122202" y="530956"/>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dirty="0"/>
          </a:p>
        </p:txBody>
      </p:sp>
      <p:graphicFrame>
        <p:nvGraphicFramePr>
          <p:cNvPr id="10" name="Table 3">
            <a:extLst>
              <a:ext uri="{FF2B5EF4-FFF2-40B4-BE49-F238E27FC236}">
                <a16:creationId xmlns:a16="http://schemas.microsoft.com/office/drawing/2014/main" id="{F39AE251-2C7F-838D-669F-CA4451223DE4}"/>
              </a:ext>
            </a:extLst>
          </p:cNvPr>
          <p:cNvGraphicFramePr>
            <a:graphicFrameLocks noGrp="1"/>
          </p:cNvGraphicFramePr>
          <p:nvPr>
            <p:extLst>
              <p:ext uri="{D42A27DB-BD31-4B8C-83A1-F6EECF244321}">
                <p14:modId xmlns:p14="http://schemas.microsoft.com/office/powerpoint/2010/main" val="2825972882"/>
              </p:ext>
            </p:extLst>
          </p:nvPr>
        </p:nvGraphicFramePr>
        <p:xfrm>
          <a:off x="177113" y="2182138"/>
          <a:ext cx="11837774" cy="2965430"/>
        </p:xfrm>
        <a:graphic>
          <a:graphicData uri="http://schemas.openxmlformats.org/drawingml/2006/table">
            <a:tbl>
              <a:tblPr firstRow="1" bandRow="1">
                <a:tableStyleId>{5C22544A-7EE6-4342-B048-85BDC9FD1C3A}</a:tableStyleId>
              </a:tblPr>
              <a:tblGrid>
                <a:gridCol w="2965972">
                  <a:extLst>
                    <a:ext uri="{9D8B030D-6E8A-4147-A177-3AD203B41FA5}">
                      <a16:colId xmlns:a16="http://schemas.microsoft.com/office/drawing/2014/main" val="1343742677"/>
                    </a:ext>
                  </a:extLst>
                </a:gridCol>
                <a:gridCol w="2697762">
                  <a:extLst>
                    <a:ext uri="{9D8B030D-6E8A-4147-A177-3AD203B41FA5}">
                      <a16:colId xmlns:a16="http://schemas.microsoft.com/office/drawing/2014/main" val="1379406252"/>
                    </a:ext>
                  </a:extLst>
                </a:gridCol>
                <a:gridCol w="3161630">
                  <a:extLst>
                    <a:ext uri="{9D8B030D-6E8A-4147-A177-3AD203B41FA5}">
                      <a16:colId xmlns:a16="http://schemas.microsoft.com/office/drawing/2014/main" val="346361491"/>
                    </a:ext>
                  </a:extLst>
                </a:gridCol>
                <a:gridCol w="3012410">
                  <a:extLst>
                    <a:ext uri="{9D8B030D-6E8A-4147-A177-3AD203B41FA5}">
                      <a16:colId xmlns:a16="http://schemas.microsoft.com/office/drawing/2014/main" val="1011873983"/>
                    </a:ext>
                  </a:extLst>
                </a:gridCol>
              </a:tblGrid>
              <a:tr h="597350">
                <a:tc>
                  <a:txBody>
                    <a:bodyPr/>
                    <a:lstStyle/>
                    <a:p>
                      <a:pPr algn="ctr"/>
                      <a:r>
                        <a:rPr lang="en-US" sz="1800" dirty="0">
                          <a:solidFill>
                            <a:schemeClr val="bg1"/>
                          </a:solidFill>
                          <a:latin typeface="Arial" panose="020B0604020202020204" pitchFamily="34" charset="0"/>
                          <a:cs typeface="Arial" panose="020B0604020202020204" pitchFamily="34" charset="0"/>
                        </a:rPr>
                        <a:t>Service Settings     5</a:t>
                      </a:r>
                    </a:p>
                  </a:txBody>
                  <a:tcPr anchor="ctr">
                    <a:solidFill>
                      <a:srgbClr val="4370A7"/>
                    </a:solidFill>
                  </a:tcPr>
                </a:tc>
                <a:tc>
                  <a:txBody>
                    <a:bodyPr/>
                    <a:lstStyle/>
                    <a:p>
                      <a:pPr algn="ctr"/>
                      <a:r>
                        <a:rPr lang="en-US" sz="1800" dirty="0">
                          <a:solidFill>
                            <a:schemeClr val="bg1"/>
                          </a:solidFill>
                          <a:latin typeface="Arial" panose="020B0604020202020204" pitchFamily="34" charset="0"/>
                          <a:cs typeface="Arial" panose="020B0604020202020204" pitchFamily="34" charset="0"/>
                        </a:rPr>
                        <a:t>Context types    3</a:t>
                      </a:r>
                    </a:p>
                  </a:txBody>
                  <a:tcPr anchor="ctr">
                    <a:solidFill>
                      <a:srgbClr val="4370A7"/>
                    </a:solidFill>
                  </a:tcPr>
                </a:tc>
                <a:tc>
                  <a:txBody>
                    <a:bodyPr/>
                    <a:lstStyle/>
                    <a:p>
                      <a:pPr algn="ctr"/>
                      <a:r>
                        <a:rPr lang="en-US" sz="1800" dirty="0">
                          <a:solidFill>
                            <a:schemeClr val="bg1"/>
                          </a:solidFill>
                          <a:latin typeface="Arial" panose="020B0604020202020204" pitchFamily="34" charset="0"/>
                          <a:cs typeface="Arial" panose="020B0604020202020204" pitchFamily="34" charset="0"/>
                        </a:rPr>
                        <a:t>National Categories   18</a:t>
                      </a:r>
                    </a:p>
                  </a:txBody>
                  <a:tcPr anchor="ctr">
                    <a:solidFill>
                      <a:srgbClr val="4370A7"/>
                    </a:solidFill>
                  </a:tcPr>
                </a:tc>
                <a:tc>
                  <a:txBody>
                    <a:bodyPr/>
                    <a:lstStyle/>
                    <a:p>
                      <a:pPr algn="ctr"/>
                      <a:r>
                        <a:rPr lang="en-US" sz="1800" dirty="0">
                          <a:solidFill>
                            <a:schemeClr val="bg1"/>
                          </a:solidFill>
                          <a:latin typeface="Arial" panose="020B0604020202020204" pitchFamily="34" charset="0"/>
                          <a:cs typeface="Arial" panose="020B0604020202020204" pitchFamily="34" charset="0"/>
                        </a:rPr>
                        <a:t>Appointments Status   3</a:t>
                      </a:r>
                    </a:p>
                  </a:txBody>
                  <a:tcPr anchor="ctr">
                    <a:solidFill>
                      <a:srgbClr val="4370A7"/>
                    </a:solidFill>
                  </a:tcPr>
                </a:tc>
                <a:extLst>
                  <a:ext uri="{0D108BD9-81ED-4DB2-BD59-A6C34878D82A}">
                    <a16:rowId xmlns:a16="http://schemas.microsoft.com/office/drawing/2014/main" val="3119616058"/>
                  </a:ext>
                </a:extLst>
              </a:tr>
              <a:tr h="432000">
                <a:tc>
                  <a:txBody>
                    <a:bodyPr/>
                    <a:lstStyle/>
                    <a:p>
                      <a:pPr algn="ctr"/>
                      <a:r>
                        <a:rPr lang="en-GB" dirty="0">
                          <a:latin typeface="Arial" panose="020B0604020202020204" pitchFamily="34" charset="0"/>
                          <a:cs typeface="Arial" panose="020B0604020202020204" pitchFamily="34" charset="0"/>
                        </a:rPr>
                        <a:t>General Practice</a:t>
                      </a:r>
                      <a:endParaRPr lang="en-U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Care Related Encounter</a:t>
                      </a:r>
                    </a:p>
                  </a:txBody>
                  <a:tcPr anchor="ctr"/>
                </a:tc>
                <a:tc>
                  <a:txBody>
                    <a:bodyPr/>
                    <a:lstStyle/>
                    <a:p>
                      <a:pPr algn="ctr"/>
                      <a:r>
                        <a:rPr lang="en-GB" dirty="0">
                          <a:latin typeface="Arial" panose="020B0604020202020204" pitchFamily="34" charset="0"/>
                          <a:cs typeface="Arial" panose="020B0604020202020204" pitchFamily="34" charset="0"/>
                        </a:rPr>
                        <a:t>General Consultation Routine</a:t>
                      </a: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Attended</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85862022"/>
                  </a:ext>
                </a:extLst>
              </a:tr>
              <a:tr h="432000">
                <a:tc>
                  <a:txBody>
                    <a:bodyPr/>
                    <a:lstStyle/>
                    <a:p>
                      <a:pPr algn="ctr"/>
                      <a:r>
                        <a:rPr lang="en-GB" dirty="0">
                          <a:latin typeface="Arial" panose="020B0604020202020204" pitchFamily="34" charset="0"/>
                          <a:cs typeface="Arial" panose="020B0604020202020204" pitchFamily="34" charset="0"/>
                        </a:rPr>
                        <a:t>Primary Care Network</a:t>
                      </a:r>
                      <a:endParaRPr lang="en-US"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Unmapped</a:t>
                      </a: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General Consultation Acute</a:t>
                      </a: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Did Not Attend (DNA)</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4315561"/>
                  </a:ext>
                </a:extLst>
              </a:tr>
              <a:tr h="432000">
                <a:tc>
                  <a:txBody>
                    <a:bodyPr/>
                    <a:lstStyle/>
                    <a:p>
                      <a:pPr algn="ctr"/>
                      <a:r>
                        <a:rPr lang="en-US" dirty="0">
                          <a:latin typeface="Arial" panose="020B0604020202020204" pitchFamily="34" charset="0"/>
                          <a:cs typeface="Arial" panose="020B0604020202020204" pitchFamily="34" charset="0"/>
                        </a:rPr>
                        <a:t>Other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Inconsistent Mapping</a:t>
                      </a: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Planned Clinics</a:t>
                      </a: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Unknown</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57252235"/>
                  </a:ext>
                </a:extLst>
              </a:tr>
              <a:tr h="432000">
                <a:tc>
                  <a:txBody>
                    <a:bodyPr/>
                    <a:lstStyle/>
                    <a:p>
                      <a:pPr algn="ctr"/>
                      <a:r>
                        <a:rPr lang="en-GB" dirty="0">
                          <a:latin typeface="Arial" panose="020B0604020202020204" pitchFamily="34" charset="0"/>
                          <a:cs typeface="Arial" panose="020B0604020202020204" pitchFamily="34" charset="0"/>
                        </a:rPr>
                        <a:t>Unmapped</a:t>
                      </a: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Home Visit</a:t>
                      </a: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839373443"/>
                  </a:ext>
                </a:extLst>
              </a:tr>
              <a:tr h="432000">
                <a:tc>
                  <a:txBody>
                    <a:bodyPr/>
                    <a:lstStyle/>
                    <a:p>
                      <a:pPr algn="ctr"/>
                      <a:r>
                        <a:rPr lang="en-GB" dirty="0">
                          <a:latin typeface="Arial" panose="020B0604020202020204" pitchFamily="34" charset="0"/>
                          <a:cs typeface="Arial" panose="020B0604020202020204" pitchFamily="34" charset="0"/>
                        </a:rPr>
                        <a:t>Extended Access Provision</a:t>
                      </a: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Unplanned Clinical Activity …</a:t>
                      </a: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4414210"/>
                  </a:ext>
                </a:extLst>
              </a:tr>
            </a:tbl>
          </a:graphicData>
        </a:graphic>
      </p:graphicFrame>
      <p:graphicFrame>
        <p:nvGraphicFramePr>
          <p:cNvPr id="11" name="Table 10">
            <a:extLst>
              <a:ext uri="{FF2B5EF4-FFF2-40B4-BE49-F238E27FC236}">
                <a16:creationId xmlns:a16="http://schemas.microsoft.com/office/drawing/2014/main" id="{C53ED33B-DCD1-4822-68B8-9DF5FBEAE6ED}"/>
              </a:ext>
            </a:extLst>
          </p:cNvPr>
          <p:cNvGraphicFramePr>
            <a:graphicFrameLocks noGrp="1"/>
          </p:cNvGraphicFramePr>
          <p:nvPr>
            <p:extLst>
              <p:ext uri="{D42A27DB-BD31-4B8C-83A1-F6EECF244321}">
                <p14:modId xmlns:p14="http://schemas.microsoft.com/office/powerpoint/2010/main" val="778635978"/>
              </p:ext>
            </p:extLst>
          </p:nvPr>
        </p:nvGraphicFramePr>
        <p:xfrm>
          <a:off x="201827" y="5558000"/>
          <a:ext cx="11568548" cy="578109"/>
        </p:xfrm>
        <a:graphic>
          <a:graphicData uri="http://schemas.openxmlformats.org/drawingml/2006/table">
            <a:tbl>
              <a:tblPr firstRow="1" bandRow="1">
                <a:tableStyleId>{5C22544A-7EE6-4342-B048-85BDC9FD1C3A}</a:tableStyleId>
              </a:tblPr>
              <a:tblGrid>
                <a:gridCol w="5754130">
                  <a:extLst>
                    <a:ext uri="{9D8B030D-6E8A-4147-A177-3AD203B41FA5}">
                      <a16:colId xmlns:a16="http://schemas.microsoft.com/office/drawing/2014/main" val="1343742677"/>
                    </a:ext>
                  </a:extLst>
                </a:gridCol>
                <a:gridCol w="5814418">
                  <a:extLst>
                    <a:ext uri="{9D8B030D-6E8A-4147-A177-3AD203B41FA5}">
                      <a16:colId xmlns:a16="http://schemas.microsoft.com/office/drawing/2014/main" val="1379406252"/>
                    </a:ext>
                  </a:extLst>
                </a:gridCol>
              </a:tblGrid>
              <a:tr h="578109">
                <a:tc>
                  <a:txBody>
                    <a:bodyPr/>
                    <a:lstStyle/>
                    <a:p>
                      <a:pPr algn="ctr"/>
                      <a:r>
                        <a:rPr lang="en-US" sz="1800" dirty="0">
                          <a:solidFill>
                            <a:schemeClr val="bg1"/>
                          </a:solidFill>
                          <a:latin typeface="Arial" panose="020B0604020202020204" pitchFamily="34" charset="0"/>
                          <a:cs typeface="Arial" panose="020B0604020202020204" pitchFamily="34" charset="0"/>
                        </a:rPr>
                        <a:t>Number of Sub ICB Locations </a:t>
                      </a:r>
                    </a:p>
                  </a:txBody>
                  <a:tcPr anchor="ctr">
                    <a:solidFill>
                      <a:srgbClr val="4370A7"/>
                    </a:solidFill>
                  </a:tcPr>
                </a:tc>
                <a:tc>
                  <a:txBody>
                    <a:bodyPr/>
                    <a:lstStyle/>
                    <a:p>
                      <a:pPr algn="ctr"/>
                      <a:r>
                        <a:rPr lang="en-US" sz="1800" dirty="0">
                          <a:solidFill>
                            <a:schemeClr val="tx1"/>
                          </a:solidFill>
                          <a:latin typeface="Arial" panose="020B0604020202020204" pitchFamily="34" charset="0"/>
                          <a:cs typeface="Arial" panose="020B0604020202020204" pitchFamily="34" charset="0"/>
                        </a:rPr>
                        <a:t>106</a:t>
                      </a:r>
                    </a:p>
                  </a:txBody>
                  <a:tcPr anchor="ctr">
                    <a:solidFill>
                      <a:srgbClr val="D0D8E8"/>
                    </a:solidFill>
                  </a:tcPr>
                </a:tc>
                <a:extLst>
                  <a:ext uri="{0D108BD9-81ED-4DB2-BD59-A6C34878D82A}">
                    <a16:rowId xmlns:a16="http://schemas.microsoft.com/office/drawing/2014/main" val="3119616058"/>
                  </a:ext>
                </a:extLst>
              </a:tr>
            </a:tbl>
          </a:graphicData>
        </a:graphic>
      </p:graphicFrame>
      <p:pic>
        <p:nvPicPr>
          <p:cNvPr id="22" name="Audio 21">
            <a:extLst>
              <a:ext uri="{FF2B5EF4-FFF2-40B4-BE49-F238E27FC236}">
                <a16:creationId xmlns:a16="http://schemas.microsoft.com/office/drawing/2014/main" id="{174DD91B-9B30-8910-69CE-48704862594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4301000"/>
      </p:ext>
    </p:extLst>
  </p:cSld>
  <p:clrMapOvr>
    <a:masterClrMapping/>
  </p:clrMapOvr>
  <mc:AlternateContent xmlns:mc="http://schemas.openxmlformats.org/markup-compatibility/2006">
    <mc:Choice xmlns:p14="http://schemas.microsoft.com/office/powerpoint/2010/main" Requires="p14">
      <p:transition spd="slow" p14:dur="2000" advTm="31584"/>
    </mc:Choice>
    <mc:Fallback>
      <p:transition spd="slow" advTm="3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060" y="308450"/>
            <a:ext cx="3875706" cy="788707"/>
          </a:xfrm>
          <a:prstGeom prst="rect">
            <a:avLst/>
          </a:prstGeom>
        </p:spPr>
      </p:pic>
      <p:sp>
        <p:nvSpPr>
          <p:cNvPr id="5" name="Object 4"/>
          <p:cNvSpPr/>
          <p:nvPr/>
        </p:nvSpPr>
        <p:spPr>
          <a:xfrm>
            <a:off x="469216" y="539892"/>
            <a:ext cx="3526516" cy="143151"/>
          </a:xfrm>
          <a:prstGeom prst="rect">
            <a:avLst/>
          </a:prstGeom>
          <a:noFill/>
        </p:spPr>
        <p:txBody>
          <a:bodyPr wrap="square" lIns="0" tIns="0" rIns="0" bIns="0" rtlCol="0" anchor="t"/>
          <a:lstStyle/>
          <a:p>
            <a:pPr algn="ctr">
              <a:lnSpc>
                <a:spcPts val="1702"/>
              </a:lnSpc>
              <a:buNone/>
            </a:pPr>
            <a:r>
              <a:rPr lang="en-US" b="1" kern="0" spc="126" dirty="0">
                <a:latin typeface="Roboto" pitchFamily="34" charset="0"/>
                <a:ea typeface="Roboto" pitchFamily="34" charset="-122"/>
                <a:cs typeface="Roboto" pitchFamily="34" charset="-120"/>
              </a:rPr>
              <a:t>IMPORTING &amp; DATA EXPLORATION</a:t>
            </a:r>
            <a:endParaRPr lang="en-US" dirty="0"/>
          </a:p>
        </p:txBody>
      </p:sp>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114" y="308450"/>
            <a:ext cx="3875706" cy="788707"/>
          </a:xfrm>
          <a:prstGeom prst="rect">
            <a:avLst/>
          </a:prstGeom>
        </p:spPr>
      </p:pic>
      <p:sp>
        <p:nvSpPr>
          <p:cNvPr id="7" name="Object 6"/>
          <p:cNvSpPr/>
          <p:nvPr/>
        </p:nvSpPr>
        <p:spPr>
          <a:xfrm>
            <a:off x="4465517" y="539892"/>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IDENTIFYING TRENDS AND VISUALISATIONS</a:t>
            </a:r>
            <a:endParaRPr lang="en-US"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169" y="308450"/>
            <a:ext cx="3875706" cy="788707"/>
          </a:xfrm>
          <a:prstGeom prst="rect">
            <a:avLst/>
          </a:prstGeom>
        </p:spPr>
      </p:pic>
      <p:sp>
        <p:nvSpPr>
          <p:cNvPr id="9" name="Object 8"/>
          <p:cNvSpPr/>
          <p:nvPr/>
        </p:nvSpPr>
        <p:spPr>
          <a:xfrm>
            <a:off x="8122202" y="530956"/>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dirty="0"/>
          </a:p>
        </p:txBody>
      </p:sp>
      <p:pic>
        <p:nvPicPr>
          <p:cNvPr id="3" name="Picture 2">
            <a:extLst>
              <a:ext uri="{FF2B5EF4-FFF2-40B4-BE49-F238E27FC236}">
                <a16:creationId xmlns:a16="http://schemas.microsoft.com/office/drawing/2014/main" id="{47642379-DF38-5CA2-4EC3-F4797596117A}"/>
              </a:ext>
            </a:extLst>
          </p:cNvPr>
          <p:cNvPicPr>
            <a:picLocks noChangeAspect="1"/>
          </p:cNvPicPr>
          <p:nvPr/>
        </p:nvPicPr>
        <p:blipFill>
          <a:blip r:embed="rId11"/>
          <a:stretch>
            <a:fillRect/>
          </a:stretch>
        </p:blipFill>
        <p:spPr>
          <a:xfrm>
            <a:off x="1127734" y="1143566"/>
            <a:ext cx="9387866" cy="5627935"/>
          </a:xfrm>
          <a:prstGeom prst="rect">
            <a:avLst/>
          </a:prstGeom>
        </p:spPr>
      </p:pic>
      <p:pic>
        <p:nvPicPr>
          <p:cNvPr id="16" name="Audio 15">
            <a:extLst>
              <a:ext uri="{FF2B5EF4-FFF2-40B4-BE49-F238E27FC236}">
                <a16:creationId xmlns:a16="http://schemas.microsoft.com/office/drawing/2014/main" id="{A68F6C44-4768-3763-0729-E0BCFAD7F2B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87485086"/>
      </p:ext>
    </p:extLst>
  </p:cSld>
  <p:clrMapOvr>
    <a:masterClrMapping/>
  </p:clrMapOvr>
  <mc:AlternateContent xmlns:mc="http://schemas.openxmlformats.org/markup-compatibility/2006">
    <mc:Choice xmlns:p14="http://schemas.microsoft.com/office/powerpoint/2010/main" Requires="p14">
      <p:transition spd="slow" p14:dur="2000" advTm="30250"/>
    </mc:Choice>
    <mc:Fallback>
      <p:transition spd="slow" advTm="30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060" y="308450"/>
            <a:ext cx="3875706" cy="788707"/>
          </a:xfrm>
          <a:prstGeom prst="rect">
            <a:avLst/>
          </a:prstGeom>
        </p:spPr>
      </p:pic>
      <p:sp>
        <p:nvSpPr>
          <p:cNvPr id="5" name="Object 4"/>
          <p:cNvSpPr/>
          <p:nvPr/>
        </p:nvSpPr>
        <p:spPr>
          <a:xfrm>
            <a:off x="469216" y="539892"/>
            <a:ext cx="3526516" cy="143151"/>
          </a:xfrm>
          <a:prstGeom prst="rect">
            <a:avLst/>
          </a:prstGeom>
          <a:noFill/>
        </p:spPr>
        <p:txBody>
          <a:bodyPr wrap="square" lIns="0" tIns="0" rIns="0" bIns="0" rtlCol="0" anchor="t"/>
          <a:lstStyle/>
          <a:p>
            <a:pPr algn="ctr">
              <a:lnSpc>
                <a:spcPts val="1702"/>
              </a:lnSpc>
              <a:buNone/>
            </a:pPr>
            <a:r>
              <a:rPr lang="en-US" b="1" kern="0" spc="126" dirty="0">
                <a:latin typeface="Roboto" pitchFamily="34" charset="0"/>
                <a:ea typeface="Roboto" pitchFamily="34" charset="-122"/>
                <a:cs typeface="Roboto" pitchFamily="34" charset="-120"/>
              </a:rPr>
              <a:t>IMPORTING &amp; DATA EXPLORATION</a:t>
            </a:r>
            <a:endParaRPr lang="en-US" dirty="0"/>
          </a:p>
        </p:txBody>
      </p:sp>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114" y="308450"/>
            <a:ext cx="3875706" cy="788707"/>
          </a:xfrm>
          <a:prstGeom prst="rect">
            <a:avLst/>
          </a:prstGeom>
        </p:spPr>
      </p:pic>
      <p:sp>
        <p:nvSpPr>
          <p:cNvPr id="7" name="Object 6"/>
          <p:cNvSpPr/>
          <p:nvPr/>
        </p:nvSpPr>
        <p:spPr>
          <a:xfrm>
            <a:off x="4465517" y="539892"/>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IDENTIFYING TRENDS AND VISUALISATIONS</a:t>
            </a:r>
            <a:endParaRPr lang="en-US"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169" y="308450"/>
            <a:ext cx="3875706" cy="788707"/>
          </a:xfrm>
          <a:prstGeom prst="rect">
            <a:avLst/>
          </a:prstGeom>
        </p:spPr>
      </p:pic>
      <p:sp>
        <p:nvSpPr>
          <p:cNvPr id="9" name="Object 8"/>
          <p:cNvSpPr/>
          <p:nvPr/>
        </p:nvSpPr>
        <p:spPr>
          <a:xfrm>
            <a:off x="8122202" y="530956"/>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dirty="0"/>
          </a:p>
        </p:txBody>
      </p:sp>
      <p:pic>
        <p:nvPicPr>
          <p:cNvPr id="11" name="Picture 10">
            <a:extLst>
              <a:ext uri="{FF2B5EF4-FFF2-40B4-BE49-F238E27FC236}">
                <a16:creationId xmlns:a16="http://schemas.microsoft.com/office/drawing/2014/main" id="{6AEB089A-2477-6BA1-E7C7-863224AF2B94}"/>
              </a:ext>
            </a:extLst>
          </p:cNvPr>
          <p:cNvPicPr>
            <a:picLocks noChangeAspect="1"/>
          </p:cNvPicPr>
          <p:nvPr/>
        </p:nvPicPr>
        <p:blipFill>
          <a:blip r:embed="rId11"/>
          <a:stretch>
            <a:fillRect/>
          </a:stretch>
        </p:blipFill>
        <p:spPr>
          <a:xfrm>
            <a:off x="469216" y="1527088"/>
            <a:ext cx="6158142" cy="5188202"/>
          </a:xfrm>
          <a:prstGeom prst="rect">
            <a:avLst/>
          </a:prstGeom>
        </p:spPr>
      </p:pic>
      <p:sp>
        <p:nvSpPr>
          <p:cNvPr id="12" name="TextBox 11">
            <a:extLst>
              <a:ext uri="{FF2B5EF4-FFF2-40B4-BE49-F238E27FC236}">
                <a16:creationId xmlns:a16="http://schemas.microsoft.com/office/drawing/2014/main" id="{1BADA4B9-1A98-2DFC-CA25-C58E01DCC7A5}"/>
              </a:ext>
            </a:extLst>
          </p:cNvPr>
          <p:cNvSpPr txBox="1"/>
          <p:nvPr/>
        </p:nvSpPr>
        <p:spPr>
          <a:xfrm>
            <a:off x="452449" y="1527088"/>
            <a:ext cx="3862317" cy="369332"/>
          </a:xfrm>
          <a:prstGeom prst="rect">
            <a:avLst/>
          </a:prstGeom>
          <a:noFill/>
        </p:spPr>
        <p:txBody>
          <a:bodyPr wrap="square" rtlCol="0">
            <a:spAutoFit/>
          </a:bodyPr>
          <a:lstStyle/>
          <a:p>
            <a:r>
              <a:rPr lang="en-US" b="1" dirty="0">
                <a:latin typeface="Roboto" pitchFamily="2" charset="0"/>
                <a:ea typeface="Roboto" pitchFamily="2" charset="0"/>
              </a:rPr>
              <a:t>Tweets Containing the word “wait”</a:t>
            </a:r>
          </a:p>
        </p:txBody>
      </p:sp>
      <p:sp>
        <p:nvSpPr>
          <p:cNvPr id="13" name="TextBox 12">
            <a:extLst>
              <a:ext uri="{FF2B5EF4-FFF2-40B4-BE49-F238E27FC236}">
                <a16:creationId xmlns:a16="http://schemas.microsoft.com/office/drawing/2014/main" id="{362FBC82-9132-FE5A-FBAD-3A035EA9AD3B}"/>
              </a:ext>
            </a:extLst>
          </p:cNvPr>
          <p:cNvSpPr txBox="1"/>
          <p:nvPr/>
        </p:nvSpPr>
        <p:spPr>
          <a:xfrm>
            <a:off x="6912869" y="2806202"/>
            <a:ext cx="5001627" cy="1600438"/>
          </a:xfrm>
          <a:prstGeom prst="rect">
            <a:avLst/>
          </a:prstGeom>
          <a:noFill/>
        </p:spPr>
        <p:txBody>
          <a:bodyPr wrap="square" rtlCol="0">
            <a:spAutoFit/>
          </a:bodyPr>
          <a:lstStyle/>
          <a:p>
            <a:r>
              <a:rPr lang="en-US" sz="3200" dirty="0">
                <a:latin typeface="+mj-lt"/>
                <a:ea typeface="Roboto" pitchFamily="2" charset="0"/>
              </a:rPr>
              <a:t>Average Sentiment Score: </a:t>
            </a:r>
          </a:p>
          <a:p>
            <a:pPr algn="ctr"/>
            <a:r>
              <a:rPr lang="en-US" sz="6600" dirty="0">
                <a:latin typeface="Roboto" pitchFamily="2" charset="0"/>
                <a:ea typeface="Roboto" pitchFamily="2" charset="0"/>
              </a:rPr>
              <a:t>0.25</a:t>
            </a:r>
          </a:p>
        </p:txBody>
      </p:sp>
      <p:pic>
        <p:nvPicPr>
          <p:cNvPr id="16" name="Audio 15">
            <a:extLst>
              <a:ext uri="{FF2B5EF4-FFF2-40B4-BE49-F238E27FC236}">
                <a16:creationId xmlns:a16="http://schemas.microsoft.com/office/drawing/2014/main" id="{0A9E69A8-AF98-8887-C266-FF3B5231117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4324530"/>
      </p:ext>
    </p:extLst>
  </p:cSld>
  <p:clrMapOvr>
    <a:masterClrMapping/>
  </p:clrMapOvr>
  <mc:AlternateContent xmlns:mc="http://schemas.openxmlformats.org/markup-compatibility/2006">
    <mc:Choice xmlns:p14="http://schemas.microsoft.com/office/powerpoint/2010/main" Requires="p14">
      <p:transition spd="slow" p14:dur="2000" advTm="46272"/>
    </mc:Choice>
    <mc:Fallback>
      <p:transition spd="slow" advTm="46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181" cy="1295076"/>
          </a:xfrm>
          <a:prstGeom prst="rect">
            <a:avLst/>
          </a:prstGeom>
        </p:spPr>
      </p:pic>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060" y="308450"/>
            <a:ext cx="3875706" cy="788707"/>
          </a:xfrm>
          <a:prstGeom prst="rect">
            <a:avLst/>
          </a:prstGeom>
        </p:spPr>
      </p:pic>
      <p:sp>
        <p:nvSpPr>
          <p:cNvPr id="5" name="Object 4"/>
          <p:cNvSpPr/>
          <p:nvPr/>
        </p:nvSpPr>
        <p:spPr>
          <a:xfrm>
            <a:off x="469216" y="539892"/>
            <a:ext cx="3526516" cy="143151"/>
          </a:xfrm>
          <a:prstGeom prst="rect">
            <a:avLst/>
          </a:prstGeom>
          <a:noFill/>
        </p:spPr>
        <p:txBody>
          <a:bodyPr wrap="square" lIns="0" tIns="0" rIns="0" bIns="0" rtlCol="0" anchor="t"/>
          <a:lstStyle/>
          <a:p>
            <a:pPr algn="ctr">
              <a:lnSpc>
                <a:spcPts val="1702"/>
              </a:lnSpc>
            </a:pPr>
            <a:r>
              <a:rPr lang="en-US" b="1" kern="0" spc="126" dirty="0">
                <a:solidFill>
                  <a:srgbClr val="181818">
                    <a:alpha val="80000"/>
                  </a:srgbClr>
                </a:solidFill>
                <a:latin typeface="Roboto" pitchFamily="34" charset="0"/>
                <a:ea typeface="Roboto" pitchFamily="34" charset="-122"/>
              </a:rPr>
              <a:t>IMPORTING &amp; DATA EXPLORATION</a:t>
            </a:r>
          </a:p>
        </p:txBody>
      </p:sp>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114" y="308450"/>
            <a:ext cx="3875706" cy="788707"/>
          </a:xfrm>
          <a:prstGeom prst="rect">
            <a:avLst/>
          </a:prstGeom>
        </p:spPr>
      </p:pic>
      <p:sp>
        <p:nvSpPr>
          <p:cNvPr id="7" name="Object 6"/>
          <p:cNvSpPr/>
          <p:nvPr/>
        </p:nvSpPr>
        <p:spPr>
          <a:xfrm>
            <a:off x="4465517" y="539892"/>
            <a:ext cx="3212269" cy="286301"/>
          </a:xfrm>
          <a:prstGeom prst="rect">
            <a:avLst/>
          </a:prstGeom>
          <a:noFill/>
        </p:spPr>
        <p:txBody>
          <a:bodyPr wrap="square" lIns="0" tIns="0" rIns="0" bIns="0" rtlCol="0" anchor="t"/>
          <a:lstStyle/>
          <a:p>
            <a:pPr algn="ctr">
              <a:lnSpc>
                <a:spcPts val="1702"/>
              </a:lnSpc>
              <a:buNone/>
            </a:pPr>
            <a:r>
              <a:rPr lang="en-US" b="1" kern="0" spc="126" dirty="0">
                <a:latin typeface="Roboto" pitchFamily="34" charset="0"/>
                <a:ea typeface="Roboto" pitchFamily="34" charset="-122"/>
                <a:cs typeface="Roboto" pitchFamily="34" charset="-120"/>
              </a:rPr>
              <a:t>IDENTIFYING TRENDS AND VISUALISATIONS</a:t>
            </a:r>
            <a:endParaRPr lang="en-US" dirty="0"/>
          </a:p>
        </p:txBody>
      </p:sp>
      <p:pic>
        <p:nvPicPr>
          <p:cNvPr id="8" name="Object 7"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3169" y="308450"/>
            <a:ext cx="3875706" cy="788707"/>
          </a:xfrm>
          <a:prstGeom prst="rect">
            <a:avLst/>
          </a:prstGeom>
        </p:spPr>
      </p:pic>
      <p:sp>
        <p:nvSpPr>
          <p:cNvPr id="9" name="Object 8"/>
          <p:cNvSpPr/>
          <p:nvPr/>
        </p:nvSpPr>
        <p:spPr>
          <a:xfrm>
            <a:off x="8122202" y="530956"/>
            <a:ext cx="3212269" cy="286301"/>
          </a:xfrm>
          <a:prstGeom prst="rect">
            <a:avLst/>
          </a:prstGeom>
          <a:noFill/>
        </p:spPr>
        <p:txBody>
          <a:bodyPr wrap="square" lIns="0" tIns="0" rIns="0" bIns="0" rtlCol="0" anchor="t"/>
          <a:lstStyle/>
          <a:p>
            <a:pPr algn="ctr">
              <a:lnSpc>
                <a:spcPts val="1702"/>
              </a:lnSpc>
              <a:buNone/>
            </a:pPr>
            <a:r>
              <a:rPr lang="en-US" b="1" kern="0" spc="126" dirty="0">
                <a:solidFill>
                  <a:srgbClr val="181818">
                    <a:alpha val="80000"/>
                  </a:srgbClr>
                </a:solidFill>
                <a:latin typeface="Roboto" pitchFamily="34" charset="0"/>
                <a:ea typeface="Roboto" pitchFamily="34" charset="-122"/>
                <a:cs typeface="Roboto" pitchFamily="34" charset="-120"/>
              </a:rPr>
              <a:t>FINDINGS AND RECOMENDATIONS</a:t>
            </a:r>
            <a:endParaRPr lang="en-US" dirty="0"/>
          </a:p>
        </p:txBody>
      </p:sp>
      <p:graphicFrame>
        <p:nvGraphicFramePr>
          <p:cNvPr id="11" name="Table 3">
            <a:extLst>
              <a:ext uri="{FF2B5EF4-FFF2-40B4-BE49-F238E27FC236}">
                <a16:creationId xmlns:a16="http://schemas.microsoft.com/office/drawing/2014/main" id="{CA9594E2-08E1-A6FD-E2B3-CB8BA0D885E8}"/>
              </a:ext>
            </a:extLst>
          </p:cNvPr>
          <p:cNvGraphicFramePr>
            <a:graphicFrameLocks noGrp="1"/>
          </p:cNvGraphicFramePr>
          <p:nvPr>
            <p:extLst>
              <p:ext uri="{D42A27DB-BD31-4B8C-83A1-F6EECF244321}">
                <p14:modId xmlns:p14="http://schemas.microsoft.com/office/powerpoint/2010/main" val="1990146178"/>
              </p:ext>
            </p:extLst>
          </p:nvPr>
        </p:nvGraphicFramePr>
        <p:xfrm>
          <a:off x="283219" y="1980004"/>
          <a:ext cx="11576864" cy="3840480"/>
        </p:xfrm>
        <a:graphic>
          <a:graphicData uri="http://schemas.openxmlformats.org/drawingml/2006/table">
            <a:tbl>
              <a:tblPr firstRow="1" bandRow="1">
                <a:tableStyleId>{5C22544A-7EE6-4342-B048-85BDC9FD1C3A}</a:tableStyleId>
              </a:tblPr>
              <a:tblGrid>
                <a:gridCol w="1615824">
                  <a:extLst>
                    <a:ext uri="{9D8B030D-6E8A-4147-A177-3AD203B41FA5}">
                      <a16:colId xmlns:a16="http://schemas.microsoft.com/office/drawing/2014/main" val="1343742677"/>
                    </a:ext>
                  </a:extLst>
                </a:gridCol>
                <a:gridCol w="693683">
                  <a:extLst>
                    <a:ext uri="{9D8B030D-6E8A-4147-A177-3AD203B41FA5}">
                      <a16:colId xmlns:a16="http://schemas.microsoft.com/office/drawing/2014/main" val="979702441"/>
                    </a:ext>
                  </a:extLst>
                </a:gridCol>
                <a:gridCol w="2030598">
                  <a:extLst>
                    <a:ext uri="{9D8B030D-6E8A-4147-A177-3AD203B41FA5}">
                      <a16:colId xmlns:a16="http://schemas.microsoft.com/office/drawing/2014/main" val="1379406252"/>
                    </a:ext>
                  </a:extLst>
                </a:gridCol>
                <a:gridCol w="694677">
                  <a:extLst>
                    <a:ext uri="{9D8B030D-6E8A-4147-A177-3AD203B41FA5}">
                      <a16:colId xmlns:a16="http://schemas.microsoft.com/office/drawing/2014/main" val="3602743958"/>
                    </a:ext>
                  </a:extLst>
                </a:gridCol>
                <a:gridCol w="2862024">
                  <a:extLst>
                    <a:ext uri="{9D8B030D-6E8A-4147-A177-3AD203B41FA5}">
                      <a16:colId xmlns:a16="http://schemas.microsoft.com/office/drawing/2014/main" val="346361491"/>
                    </a:ext>
                  </a:extLst>
                </a:gridCol>
                <a:gridCol w="714157">
                  <a:extLst>
                    <a:ext uri="{9D8B030D-6E8A-4147-A177-3AD203B41FA5}">
                      <a16:colId xmlns:a16="http://schemas.microsoft.com/office/drawing/2014/main" val="2422921325"/>
                    </a:ext>
                  </a:extLst>
                </a:gridCol>
                <a:gridCol w="2287598">
                  <a:extLst>
                    <a:ext uri="{9D8B030D-6E8A-4147-A177-3AD203B41FA5}">
                      <a16:colId xmlns:a16="http://schemas.microsoft.com/office/drawing/2014/main" val="1011873983"/>
                    </a:ext>
                  </a:extLst>
                </a:gridCol>
                <a:gridCol w="678303">
                  <a:extLst>
                    <a:ext uri="{9D8B030D-6E8A-4147-A177-3AD203B41FA5}">
                      <a16:colId xmlns:a16="http://schemas.microsoft.com/office/drawing/2014/main" val="3251220341"/>
                    </a:ext>
                  </a:extLst>
                </a:gridCol>
              </a:tblGrid>
              <a:tr h="597350">
                <a:tc>
                  <a:txBody>
                    <a:bodyPr/>
                    <a:lstStyle/>
                    <a:p>
                      <a:pPr algn="ctr"/>
                      <a:r>
                        <a:rPr lang="en-US" sz="1800" dirty="0">
                          <a:solidFill>
                            <a:schemeClr val="bg1"/>
                          </a:solidFill>
                          <a:latin typeface="Arial" panose="020B0604020202020204" pitchFamily="34" charset="0"/>
                          <a:cs typeface="Arial" panose="020B0604020202020204" pitchFamily="34" charset="0"/>
                        </a:rPr>
                        <a:t>Service Settings    </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Context types    </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National Categories   18</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Appointments Statuses</a:t>
                      </a:r>
                    </a:p>
                  </a:txBody>
                  <a:tcPr anchor="ctr"/>
                </a:tc>
                <a:tc>
                  <a:txBody>
                    <a:bodyPr/>
                    <a:lstStyle/>
                    <a:p>
                      <a:pPr algn="ctr"/>
                      <a:r>
                        <a:rPr lang="en-US" sz="1800" dirty="0">
                          <a:solidFill>
                            <a:schemeClr val="bg1"/>
                          </a:solidFill>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19616058"/>
                  </a:ext>
                </a:extLst>
              </a:tr>
              <a:tr h="0">
                <a:tc>
                  <a:txBody>
                    <a:bodyPr/>
                    <a:lstStyle/>
                    <a:p>
                      <a:pPr algn="ctr"/>
                      <a:r>
                        <a:rPr lang="en-GB" dirty="0">
                          <a:latin typeface="Arial" panose="020B0604020202020204" pitchFamily="34" charset="0"/>
                          <a:cs typeface="Arial" panose="020B0604020202020204" pitchFamily="34" charset="0"/>
                        </a:rPr>
                        <a:t>General Practice</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91.5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Care Related Encounter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86.8</a:t>
                      </a:r>
                    </a:p>
                  </a:txBody>
                  <a:tcPr anchor="ctr"/>
                </a:tc>
                <a:tc>
                  <a:txBody>
                    <a:bodyPr/>
                    <a:lstStyle/>
                    <a:p>
                      <a:pPr algn="ctr"/>
                      <a:r>
                        <a:rPr lang="en-GB" dirty="0">
                          <a:latin typeface="Arial" panose="020B0604020202020204" pitchFamily="34" charset="0"/>
                          <a:cs typeface="Arial" panose="020B0604020202020204" pitchFamily="34" charset="0"/>
                        </a:rPr>
                        <a:t>General Consultation Routine</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32.9</a:t>
                      </a:r>
                    </a:p>
                  </a:txBody>
                  <a:tcPr anchor="ctr"/>
                </a:tc>
                <a:tc>
                  <a:txBody>
                    <a:bodyPr/>
                    <a:lstStyle/>
                    <a:p>
                      <a:pPr algn="ctr"/>
                      <a:r>
                        <a:rPr lang="en-GB" dirty="0">
                          <a:latin typeface="Arial" panose="020B0604020202020204" pitchFamily="34" charset="0"/>
                          <a:cs typeface="Arial" panose="020B0604020202020204" pitchFamily="34" charset="0"/>
                        </a:rPr>
                        <a:t>Attended</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91.2</a:t>
                      </a:r>
                    </a:p>
                  </a:txBody>
                  <a:tcPr anchor="ctr"/>
                </a:tc>
                <a:extLst>
                  <a:ext uri="{0D108BD9-81ED-4DB2-BD59-A6C34878D82A}">
                    <a16:rowId xmlns:a16="http://schemas.microsoft.com/office/drawing/2014/main" val="238586202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Unmapped</a:t>
                      </a:r>
                      <a:endParaRPr lang="en-US" dirty="0">
                        <a:latin typeface="Arial" panose="020B0604020202020204" pitchFamily="34" charset="0"/>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3.7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Inconsistent Mapping</a:t>
                      </a:r>
                      <a:endParaRPr lang="en-U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9.4</a:t>
                      </a:r>
                    </a:p>
                  </a:txBody>
                  <a:tcPr anchor="ctr"/>
                </a:tc>
                <a:tc>
                  <a:txBody>
                    <a:bodyPr/>
                    <a:lstStyle/>
                    <a:p>
                      <a:pPr algn="ctr"/>
                      <a:r>
                        <a:rPr lang="en-GB" dirty="0">
                          <a:latin typeface="Arial" panose="020B0604020202020204" pitchFamily="34" charset="0"/>
                          <a:cs typeface="Arial" panose="020B0604020202020204" pitchFamily="34" charset="0"/>
                        </a:rPr>
                        <a:t>General Consultation Acute</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18.1</a:t>
                      </a:r>
                    </a:p>
                  </a:txBody>
                  <a:tcPr anchor="ctr"/>
                </a:tc>
                <a:tc>
                  <a:txBody>
                    <a:bodyPr/>
                    <a:lstStyle/>
                    <a:p>
                      <a:pPr algn="ctr"/>
                      <a:r>
                        <a:rPr lang="en-GB" dirty="0">
                          <a:latin typeface="Arial" panose="020B0604020202020204" pitchFamily="34" charset="0"/>
                          <a:cs typeface="Arial" panose="020B0604020202020204" pitchFamily="34" charset="0"/>
                        </a:rPr>
                        <a:t>Unknown</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4.6</a:t>
                      </a:r>
                    </a:p>
                  </a:txBody>
                  <a:tcPr anchor="ctr"/>
                </a:tc>
                <a:extLst>
                  <a:ext uri="{0D108BD9-81ED-4DB2-BD59-A6C34878D82A}">
                    <a16:rowId xmlns:a16="http://schemas.microsoft.com/office/drawing/2014/main" val="5431556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Primary Care Network</a:t>
                      </a:r>
                      <a:endParaRPr lang="en-US"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Unmapped</a:t>
                      </a:r>
                      <a:endParaRPr lang="en-U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3.7</a:t>
                      </a:r>
                    </a:p>
                  </a:txBody>
                  <a:tcPr anchor="ctr"/>
                </a:tc>
                <a:tc>
                  <a:txBody>
                    <a:bodyPr/>
                    <a:lstStyle/>
                    <a:p>
                      <a:pPr algn="ctr"/>
                      <a:r>
                        <a:rPr lang="en-GB" dirty="0">
                          <a:latin typeface="Arial" panose="020B0604020202020204" pitchFamily="34" charset="0"/>
                          <a:cs typeface="Arial" panose="020B0604020202020204" pitchFamily="34" charset="0"/>
                        </a:rPr>
                        <a:t>Clinical Triage</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DNA</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4.2</a:t>
                      </a:r>
                    </a:p>
                  </a:txBody>
                  <a:tcPr anchor="ctr"/>
                </a:tc>
                <a:extLst>
                  <a:ext uri="{0D108BD9-81ED-4DB2-BD59-A6C34878D82A}">
                    <a16:rowId xmlns:a16="http://schemas.microsoft.com/office/drawing/2014/main" val="65725223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Other</a:t>
                      </a:r>
                    </a:p>
                  </a:txBody>
                  <a:tcPr anchor="ctr"/>
                </a:tc>
                <a:tc>
                  <a:txBody>
                    <a:bodyPr/>
                    <a:lstStyle/>
                    <a:p>
                      <a:pPr algn="ctr"/>
                      <a:r>
                        <a:rPr lang="en-US" dirty="0">
                          <a:latin typeface="Arial" panose="020B0604020202020204" pitchFamily="34" charset="0"/>
                          <a:cs typeface="Arial" panose="020B0604020202020204" pitchFamily="34" charset="0"/>
                        </a:rPr>
                        <a:t>1.8</a:t>
                      </a: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Planned Clinics</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9.5</a:t>
                      </a: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839373443"/>
                  </a:ext>
                </a:extLst>
              </a:tr>
              <a:tr h="0">
                <a:tc>
                  <a:txBody>
                    <a:bodyPr/>
                    <a:lstStyle/>
                    <a:p>
                      <a:pPr algn="ctr"/>
                      <a:r>
                        <a:rPr lang="en-GB" dirty="0">
                          <a:latin typeface="Arial" panose="020B0604020202020204" pitchFamily="34" charset="0"/>
                          <a:cs typeface="Arial" panose="020B0604020202020204" pitchFamily="34" charset="0"/>
                        </a:rPr>
                        <a:t>Extended Access Provision</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0.7</a:t>
                      </a: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r>
                        <a:rPr lang="en-GB" dirty="0">
                          <a:latin typeface="Arial" panose="020B0604020202020204" pitchFamily="34" charset="0"/>
                          <a:cs typeface="Arial" panose="020B0604020202020204" pitchFamily="34" charset="0"/>
                        </a:rPr>
                        <a:t>Planned Clinical Procedure …</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8.7</a:t>
                      </a: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tc>
                  <a:txBody>
                    <a:bodyPr/>
                    <a:lstStyle/>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4414210"/>
                  </a:ext>
                </a:extLst>
              </a:tr>
            </a:tbl>
          </a:graphicData>
        </a:graphic>
      </p:graphicFrame>
      <p:pic>
        <p:nvPicPr>
          <p:cNvPr id="30" name="Audio 29">
            <a:extLst>
              <a:ext uri="{FF2B5EF4-FFF2-40B4-BE49-F238E27FC236}">
                <a16:creationId xmlns:a16="http://schemas.microsoft.com/office/drawing/2014/main" id="{3E7F1BF0-C628-775D-2261-9EAB16AF725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9649427"/>
      </p:ext>
    </p:extLst>
  </p:cSld>
  <p:clrMapOvr>
    <a:masterClrMapping/>
  </p:clrMapOvr>
  <mc:AlternateContent xmlns:mc="http://schemas.openxmlformats.org/markup-compatibility/2006">
    <mc:Choice xmlns:p14="http://schemas.microsoft.com/office/powerpoint/2010/main" Requires="p14">
      <p:transition spd="slow" p14:dur="2000" advTm="27754"/>
    </mc:Choice>
    <mc:Fallback>
      <p:transition spd="slow" advTm="27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2576</Words>
  <Application>Microsoft Macintosh PowerPoint</Application>
  <PresentationFormat>Widescreen</PresentationFormat>
  <Paragraphs>248</Paragraphs>
  <Slides>23</Slides>
  <Notes>23</Notes>
  <HiddenSlides>0</HiddenSlides>
  <MMClips>23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Playfair Display</vt:lpstr>
      <vt:lpstr>Times New Roman</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2 - NHS Appointments</dc:title>
  <dc:subject>Course 2 - NHS Appointments</dc:subject>
  <dc:creator>ucnvrl4@ucl.ac.uk</dc:creator>
  <cp:lastModifiedBy>Lin, Ryan</cp:lastModifiedBy>
  <cp:revision>4</cp:revision>
  <dcterms:created xsi:type="dcterms:W3CDTF">2023-08-16T15:19:20Z</dcterms:created>
  <dcterms:modified xsi:type="dcterms:W3CDTF">2023-08-16T21:50:55Z</dcterms:modified>
</cp:coreProperties>
</file>